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14" r:id="rId4"/>
  </p:sldMasterIdLst>
  <p:notesMasterIdLst>
    <p:notesMasterId r:id="rId44"/>
  </p:notesMasterIdLst>
  <p:sldIdLst>
    <p:sldId id="256" r:id="rId5"/>
    <p:sldId id="269" r:id="rId6"/>
    <p:sldId id="292" r:id="rId7"/>
    <p:sldId id="284" r:id="rId8"/>
    <p:sldId id="297" r:id="rId9"/>
    <p:sldId id="293" r:id="rId10"/>
    <p:sldId id="298" r:id="rId11"/>
    <p:sldId id="294" r:id="rId12"/>
    <p:sldId id="299" r:id="rId13"/>
    <p:sldId id="289" r:id="rId14"/>
    <p:sldId id="300" r:id="rId15"/>
    <p:sldId id="285" r:id="rId16"/>
    <p:sldId id="303" r:id="rId17"/>
    <p:sldId id="291" r:id="rId18"/>
    <p:sldId id="288" r:id="rId19"/>
    <p:sldId id="305" r:id="rId20"/>
    <p:sldId id="306" r:id="rId21"/>
    <p:sldId id="308" r:id="rId22"/>
    <p:sldId id="309" r:id="rId23"/>
    <p:sldId id="310" r:id="rId24"/>
    <p:sldId id="311" r:id="rId25"/>
    <p:sldId id="307" r:id="rId26"/>
    <p:sldId id="313" r:id="rId27"/>
    <p:sldId id="314" r:id="rId28"/>
    <p:sldId id="315" r:id="rId29"/>
    <p:sldId id="316" r:id="rId30"/>
    <p:sldId id="317" r:id="rId31"/>
    <p:sldId id="318" r:id="rId32"/>
    <p:sldId id="319" r:id="rId33"/>
    <p:sldId id="320" r:id="rId34"/>
    <p:sldId id="322" r:id="rId35"/>
    <p:sldId id="323" r:id="rId36"/>
    <p:sldId id="324" r:id="rId37"/>
    <p:sldId id="325" r:id="rId38"/>
    <p:sldId id="321" r:id="rId39"/>
    <p:sldId id="327" r:id="rId40"/>
    <p:sldId id="290" r:id="rId41"/>
    <p:sldId id="279" r:id="rId42"/>
    <p:sldId id="266" r:id="rId43"/>
  </p:sldIdLst>
  <p:sldSz cx="12192000" cy="6858000"/>
  <p:notesSz cx="6858000" cy="25527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D5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3CF085-E2FE-CCA2-B771-06593C86D849}" v="34" dt="2020-04-23T03:30:46.262"/>
    <p1510:client id="{1B7C69E8-8990-41B8-8E9A-30CE51AB1C2D}" v="19" dt="2020-04-15T22:41:14.141"/>
    <p1510:client id="{1DE569FE-93E4-AF58-3D6D-14C35BEED9EA}" v="20" dt="2020-04-23T05:47:06.802"/>
    <p1510:client id="{1E2F67C1-F129-CADA-FD53-C47AAD6D49BB}" v="783" dt="2020-04-23T12:57:22.096"/>
    <p1510:client id="{6AE768C5-C754-B2EE-CB4E-4DA20C3BD52A}" v="1812" dt="2020-04-16T18:25:04.489"/>
    <p1510:client id="{6FC6A558-B134-4201-A95E-3572B64BF08C}" v="523" dt="2020-04-15T23:58:20.411"/>
    <p1510:client id="{A2A163D6-0C42-4ECD-A36B-53238ED49B00}" v="4002" dt="2020-04-16T18:14:54.910"/>
    <p1510:client id="{AFABD5FC-8788-8F2F-24AB-965633897E13}" v="5" dt="2020-04-15T23:11:47.888"/>
    <p1510:client id="{BE7D4E28-CA0A-AC25-7F8B-7C41C9BBDA8A}" v="1" dt="2020-04-23T05:44:07.413"/>
    <p1510:client id="{CF4C69CA-21B5-E774-B332-2CBEA6AA8391}" v="359" dt="2020-04-22T21:48:07.958"/>
    <p1510:client id="{EEE014FB-6C45-45ED-A9C5-729C465B2361}" v="7" dt="2020-04-15T20:21:03.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8274"/>
  </p:normalViewPr>
  <p:slideViewPr>
    <p:cSldViewPr snapToGrid="0">
      <p:cViewPr varScale="1">
        <p:scale>
          <a:sx n="86" d="100"/>
          <a:sy n="86" d="100"/>
        </p:scale>
        <p:origin x="1592"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hade val="76000"/>
                </a:schemeClr>
              </a:solidFill>
              <a:ln>
                <a:noFill/>
              </a:ln>
              <a:effectLst>
                <a:innerShdw blurRad="114300">
                  <a:prstClr val="black">
                    <a:alpha val="50000"/>
                  </a:prstClr>
                </a:innerShdw>
              </a:effectLst>
            </c:spPr>
            <c:extLst>
              <c:ext xmlns:c16="http://schemas.microsoft.com/office/drawing/2014/chart" uri="{C3380CC4-5D6E-409C-BE32-E72D297353CC}">
                <c16:uniqueId val="{00000001-6EB6-4B50-AFCF-D509A033769E}"/>
              </c:ext>
            </c:extLst>
          </c:dPt>
          <c:dPt>
            <c:idx val="1"/>
            <c:bubble3D val="0"/>
            <c:spPr>
              <a:solidFill>
                <a:schemeClr val="accent2">
                  <a:shade val="76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6EB6-4B50-AFCF-D509A033769E}"/>
              </c:ext>
            </c:extLst>
          </c:dPt>
          <c:dPt>
            <c:idx val="2"/>
            <c:bubble3D val="0"/>
            <c:spPr>
              <a:solidFill>
                <a:schemeClr val="accent3">
                  <a:shade val="76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5-6EB6-4B50-AFCF-D509A033769E}"/>
              </c:ext>
            </c:extLst>
          </c:dPt>
          <c:dPt>
            <c:idx val="3"/>
            <c:bubble3D val="0"/>
            <c:spPr>
              <a:solidFill>
                <a:schemeClr val="accent4">
                  <a:shade val="76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7-6EB6-4B50-AFCF-D509A033769E}"/>
              </c:ext>
            </c:extLst>
          </c:dPt>
          <c:dPt>
            <c:idx val="4"/>
            <c:bubble3D val="0"/>
            <c:spPr>
              <a:solidFill>
                <a:schemeClr val="accent5">
                  <a:shade val="76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9-6EB6-4B50-AFCF-D509A033769E}"/>
              </c:ext>
            </c:extLst>
          </c:dPt>
          <c:dPt>
            <c:idx val="5"/>
            <c:bubble3D val="0"/>
            <c:spPr>
              <a:solidFill>
                <a:schemeClr val="accent6">
                  <a:shade val="76000"/>
                </a:schemeClr>
              </a:solidFill>
              <a:ln>
                <a:noFill/>
              </a:ln>
              <a:effectLst>
                <a:outerShdw blurRad="63500" sx="102000" sy="102000" algn="ctr" rotWithShape="0">
                  <a:prstClr val="black">
                    <a:alpha val="82000"/>
                  </a:prstClr>
                </a:outerShdw>
              </a:effectLst>
            </c:spPr>
            <c:extLst>
              <c:ext xmlns:c16="http://schemas.microsoft.com/office/drawing/2014/chart" uri="{C3380CC4-5D6E-409C-BE32-E72D297353CC}">
                <c16:uniqueId val="{0000000B-6EB6-4B50-AFCF-D509A033769E}"/>
              </c:ext>
            </c:extLst>
          </c:dPt>
          <c:dPt>
            <c:idx val="6"/>
            <c:bubble3D val="0"/>
            <c:spPr>
              <a:solidFill>
                <a:schemeClr val="accent1">
                  <a:tint val="77000"/>
                </a:schemeClr>
              </a:solidFill>
              <a:ln>
                <a:noFill/>
              </a:ln>
              <a:effectLst>
                <a:outerShdw blurRad="63500" sx="102000" sy="102000" algn="ctr" rotWithShape="0">
                  <a:prstClr val="black">
                    <a:alpha val="93000"/>
                  </a:prstClr>
                </a:outerShdw>
              </a:effectLst>
            </c:spPr>
            <c:extLst>
              <c:ext xmlns:c16="http://schemas.microsoft.com/office/drawing/2014/chart" uri="{C3380CC4-5D6E-409C-BE32-E72D297353CC}">
                <c16:uniqueId val="{0000000D-6EB6-4B50-AFCF-D509A033769E}"/>
              </c:ext>
            </c:extLst>
          </c:dPt>
          <c:dLbls>
            <c:dLbl>
              <c:idx val="0"/>
              <c:layout>
                <c:manualLayout>
                  <c:x val="6.3202177295654582E-2"/>
                  <c:y val="2.0702568748648356E-2"/>
                </c:manualLayout>
              </c:layout>
              <c:tx>
                <c:rich>
                  <a:bodyPr rot="0" spcFirstLastPara="1" vertOverflow="ellipsis" vert="horz" wrap="square" lIns="38100" tIns="19050" rIns="38100" bIns="19050" anchor="ctr" anchorCtr="1">
                    <a:spAutoFit/>
                  </a:bodyPr>
                  <a:lstStyle/>
                  <a:p>
                    <a:pPr>
                      <a:defRPr sz="2000" b="1" i="0" u="sng" strike="noStrike" kern="1200" spc="0" baseline="0">
                        <a:solidFill>
                          <a:schemeClr val="tx1"/>
                        </a:solidFill>
                        <a:effectLst/>
                        <a:latin typeface="+mn-lt"/>
                        <a:ea typeface="+mn-ea"/>
                        <a:cs typeface="+mn-cs"/>
                      </a:defRPr>
                    </a:pPr>
                    <a:fld id="{5EDA641E-9145-421A-9862-91079431D724}" type="CATEGORYNAME">
                      <a:rPr lang="en-US" sz="2000" b="0" i="0" u="none">
                        <a:effectLst/>
                      </a:rPr>
                      <a:pPr>
                        <a:defRPr sz="2000" u="sng">
                          <a:solidFill>
                            <a:schemeClr val="tx1"/>
                          </a:solidFill>
                          <a:effectLst/>
                        </a:defRPr>
                      </a:pPr>
                      <a:t>[CATEGORY NAME]</a:t>
                    </a:fld>
                    <a:r>
                      <a:rPr lang="en-US" sz="2000" b="0" i="0" u="none" baseline="0">
                        <a:effectLst/>
                      </a:rPr>
                      <a:t>, </a:t>
                    </a:r>
                  </a:p>
                  <a:p>
                    <a:pPr>
                      <a:defRPr sz="2000" u="sng">
                        <a:solidFill>
                          <a:schemeClr val="tx1"/>
                        </a:solidFill>
                        <a:effectLst/>
                      </a:defRPr>
                    </a:pPr>
                    <a:fld id="{F3F08ADA-51F8-42A7-8B6C-42B38E28C594}" type="VALUE">
                      <a:rPr lang="en-US" sz="2000" b="0" i="0" u="none" baseline="0" smtClean="0">
                        <a:effectLst/>
                      </a:rPr>
                      <a:pPr>
                        <a:defRPr sz="2000" u="sng">
                          <a:solidFill>
                            <a:schemeClr val="tx1"/>
                          </a:solidFill>
                          <a:effectLst/>
                        </a:defRPr>
                      </a:pPr>
                      <a:t>[VALUE]</a:t>
                    </a:fld>
                    <a:r>
                      <a:rPr lang="en-US" sz="2000" b="0" i="0" u="none" baseline="0">
                        <a:effectLst/>
                      </a:rPr>
                      <a:t> </a:t>
                    </a:r>
                    <a:r>
                      <a:rPr lang="en-US" sz="2000" b="0" i="0" u="none" baseline="0" err="1">
                        <a:effectLst/>
                      </a:rPr>
                      <a:t>Hrs</a:t>
                    </a:r>
                  </a:p>
                </c:rich>
              </c:tx>
              <c:spPr>
                <a:noFill/>
                <a:ln>
                  <a:noFill/>
                </a:ln>
                <a:effectLst/>
              </c:spPr>
              <c:txPr>
                <a:bodyPr rot="0" spcFirstLastPara="1" vertOverflow="ellipsis" vert="horz" wrap="square" lIns="38100" tIns="19050" rIns="38100" bIns="19050" anchor="ctr" anchorCtr="1">
                  <a:spAutoFit/>
                </a:bodyPr>
                <a:lstStyle/>
                <a:p>
                  <a:pPr>
                    <a:defRPr sz="2000" b="1" i="0" u="sng" strike="noStrike" kern="1200" spc="0" baseline="0">
                      <a:solidFill>
                        <a:schemeClr val="tx1"/>
                      </a:solidFill>
                      <a:effectLst/>
                      <a:latin typeface="+mn-lt"/>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6EB6-4B50-AFCF-D509A033769E}"/>
                </c:ext>
              </c:extLst>
            </c:dLbl>
            <c:dLbl>
              <c:idx val="1"/>
              <c:layout>
                <c:manualLayout>
                  <c:x val="5.1966234665315997E-2"/>
                  <c:y val="0"/>
                </c:manualLayout>
              </c:layout>
              <c:tx>
                <c:rich>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fld id="{5BAB6DCE-D0A7-4799-ABAF-DCE0D5AC5225}" type="CATEGORYNAME">
                      <a:rPr lang="en-US" b="0"/>
                      <a:pPr>
                        <a:defRPr sz="1800" b="0">
                          <a:solidFill>
                            <a:schemeClr val="tx1"/>
                          </a:solidFill>
                        </a:defRPr>
                      </a:pPr>
                      <a:t>[CATEGORY NAME]</a:t>
                    </a:fld>
                    <a:r>
                      <a:rPr lang="en-US" b="0" baseline="0"/>
                      <a:t>, </a:t>
                    </a:r>
                  </a:p>
                  <a:p>
                    <a:pPr>
                      <a:defRPr sz="1800" b="0">
                        <a:solidFill>
                          <a:schemeClr val="tx1"/>
                        </a:solidFill>
                      </a:defRPr>
                    </a:pPr>
                    <a:fld id="{0B403D4E-E546-494E-A0C3-6CFD18CE0CA9}" type="VALUE">
                      <a:rPr lang="en-US" b="0" baseline="0" smtClean="0"/>
                      <a:pPr>
                        <a:defRPr sz="1800" b="0">
                          <a:solidFill>
                            <a:schemeClr val="tx1"/>
                          </a:solidFill>
                        </a:defRPr>
                      </a:pPr>
                      <a:t>[VALUE]</a:t>
                    </a:fld>
                    <a:r>
                      <a:rPr lang="en-US" b="0" baseline="0"/>
                      <a:t> </a:t>
                    </a:r>
                    <a:r>
                      <a:rPr lang="en-US" b="0" baseline="0" err="1"/>
                      <a:t>Hrs</a:t>
                    </a:r>
                  </a:p>
                </c:rich>
              </c:tx>
              <c:spPr>
                <a:noFill/>
                <a:ln>
                  <a:noFill/>
                </a:ln>
                <a:effectLst/>
              </c:spPr>
              <c:txPr>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6EB6-4B50-AFCF-D509A033769E}"/>
                </c:ext>
              </c:extLst>
            </c:dLbl>
            <c:dLbl>
              <c:idx val="2"/>
              <c:layout>
                <c:manualLayout>
                  <c:x val="1.9662899603092435E-2"/>
                  <c:y val="4.3705422913813026E-2"/>
                </c:manualLayout>
              </c:layout>
              <c:tx>
                <c:rich>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fld id="{14A7C974-4DE3-4F94-8C38-38BF563451A4}" type="CATEGORYNAME">
                      <a:rPr lang="en-US" b="0"/>
                      <a:pPr>
                        <a:defRPr sz="1800" b="0">
                          <a:solidFill>
                            <a:schemeClr val="tx1"/>
                          </a:solidFill>
                        </a:defRPr>
                      </a:pPr>
                      <a:t>[CATEGORY NAME]</a:t>
                    </a:fld>
                    <a:r>
                      <a:rPr lang="en-US" b="0" baseline="0"/>
                      <a:t>, </a:t>
                    </a:r>
                    <a:fld id="{CFA8BC26-B5B9-4639-8BE9-9EA77E66E916}" type="VALUE">
                      <a:rPr lang="en-US" b="0" baseline="0" smtClean="0"/>
                      <a:pPr>
                        <a:defRPr sz="1800" b="0">
                          <a:solidFill>
                            <a:schemeClr val="tx1"/>
                          </a:solidFill>
                        </a:defRPr>
                      </a:pPr>
                      <a:t>[VALUE]</a:t>
                    </a:fld>
                    <a:r>
                      <a:rPr lang="en-US" b="0" baseline="0"/>
                      <a:t> </a:t>
                    </a:r>
                    <a:r>
                      <a:rPr lang="en-US" b="0" baseline="0" err="1"/>
                      <a:t>Hrs</a:t>
                    </a:r>
                  </a:p>
                </c:rich>
              </c:tx>
              <c:spPr>
                <a:noFill/>
                <a:ln>
                  <a:noFill/>
                </a:ln>
                <a:effectLst/>
              </c:spPr>
              <c:txPr>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6EB6-4B50-AFCF-D509A033769E}"/>
                </c:ext>
              </c:extLst>
            </c:dLbl>
            <c:dLbl>
              <c:idx val="3"/>
              <c:layout>
                <c:manualLayout>
                  <c:x val="-0.16268624425626652"/>
                  <c:y val="-4.6901624461811821E-2"/>
                </c:manualLayout>
              </c:layout>
              <c:tx>
                <c:rich>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fld id="{EC932EBC-F40F-424A-AFA0-76322ED23ED2}" type="CATEGORYNAME">
                      <a:rPr lang="en-US" b="0"/>
                      <a:pPr>
                        <a:defRPr sz="1800" b="0">
                          <a:solidFill>
                            <a:schemeClr val="tx1"/>
                          </a:solidFill>
                        </a:defRPr>
                      </a:pPr>
                      <a:t>[CATEGORY NAME]</a:t>
                    </a:fld>
                    <a:r>
                      <a:rPr lang="en-US" b="0" baseline="0"/>
                      <a:t>, </a:t>
                    </a:r>
                  </a:p>
                  <a:p>
                    <a:pPr>
                      <a:defRPr sz="1800" b="0">
                        <a:solidFill>
                          <a:schemeClr val="tx1"/>
                        </a:solidFill>
                      </a:defRPr>
                    </a:pPr>
                    <a:fld id="{F93AED1A-AF3E-4184-B7CE-DC2BAE72334B}" type="VALUE">
                      <a:rPr lang="en-US" b="0" baseline="0" smtClean="0"/>
                      <a:pPr>
                        <a:defRPr sz="1800" b="0">
                          <a:solidFill>
                            <a:schemeClr val="tx1"/>
                          </a:solidFill>
                        </a:defRPr>
                      </a:pPr>
                      <a:t>[VALUE]</a:t>
                    </a:fld>
                    <a:r>
                      <a:rPr lang="en-US" b="0" baseline="0"/>
                      <a:t> </a:t>
                    </a:r>
                    <a:r>
                      <a:rPr lang="en-US" b="0" baseline="0" err="1"/>
                      <a:t>Hrs</a:t>
                    </a:r>
                  </a:p>
                </c:rich>
              </c:tx>
              <c:spPr>
                <a:noFill/>
                <a:ln>
                  <a:noFill/>
                </a:ln>
                <a:effectLst/>
              </c:spPr>
              <c:txPr>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layout>
                    <c:manualLayout>
                      <c:w val="0.21076970254523147"/>
                      <c:h val="0.10940169178054349"/>
                    </c:manualLayout>
                  </c15:layout>
                  <c15:dlblFieldTable/>
                  <c15:showDataLabelsRange val="0"/>
                </c:ext>
                <c:ext xmlns:c16="http://schemas.microsoft.com/office/drawing/2014/chart" uri="{C3380CC4-5D6E-409C-BE32-E72D297353CC}">
                  <c16:uniqueId val="{00000007-6EB6-4B50-AFCF-D509A033769E}"/>
                </c:ext>
              </c:extLst>
            </c:dLbl>
            <c:dLbl>
              <c:idx val="4"/>
              <c:layout>
                <c:manualLayout>
                  <c:x val="-1.682919204904159E-2"/>
                  <c:y val="0.14102472041201419"/>
                </c:manualLayout>
              </c:layout>
              <c:tx>
                <c:rich>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r>
                      <a:rPr lang="en-US" b="0"/>
                      <a:t>Conference Deliverables</a:t>
                    </a:r>
                    <a:r>
                      <a:rPr lang="en-US" b="0" baseline="0"/>
                      <a:t>, </a:t>
                    </a:r>
                  </a:p>
                  <a:p>
                    <a:pPr>
                      <a:defRPr sz="1800" b="0">
                        <a:solidFill>
                          <a:schemeClr val="tx1"/>
                        </a:solidFill>
                      </a:defRPr>
                    </a:pPr>
                    <a:r>
                      <a:rPr lang="en-US" b="0" baseline="0"/>
                      <a:t> 80 </a:t>
                    </a:r>
                    <a:r>
                      <a:rPr lang="en-US" b="0" baseline="0" err="1"/>
                      <a:t>Hrs</a:t>
                    </a:r>
                    <a:endParaRPr lang="en-US" b="0" baseline="0"/>
                  </a:p>
                </c:rich>
              </c:tx>
              <c:spPr>
                <a:noFill/>
                <a:ln>
                  <a:noFill/>
                </a:ln>
                <a:effectLst/>
              </c:spPr>
              <c:txPr>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6EB6-4B50-AFCF-D509A033769E}"/>
                </c:ext>
              </c:extLst>
            </c:dLbl>
            <c:dLbl>
              <c:idx val="5"/>
              <c:layout>
                <c:manualLayout>
                  <c:x val="-8.9494792911695611E-2"/>
                  <c:y val="0.16279211073671263"/>
                </c:manualLayout>
              </c:layout>
              <c:tx>
                <c:rich>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fld id="{26FF08E3-CBB3-4FBE-9E5C-6A35A0CB0897}" type="CATEGORYNAME">
                      <a:rPr lang="en-US" b="0"/>
                      <a:pPr>
                        <a:defRPr sz="1800" b="0">
                          <a:solidFill>
                            <a:schemeClr val="tx1"/>
                          </a:solidFill>
                        </a:defRPr>
                      </a:pPr>
                      <a:t>[CATEGORY NAME]</a:t>
                    </a:fld>
                    <a:r>
                      <a:rPr lang="en-US" b="0" baseline="0"/>
                      <a:t>,</a:t>
                    </a:r>
                  </a:p>
                  <a:p>
                    <a:pPr>
                      <a:defRPr sz="1800" b="0">
                        <a:solidFill>
                          <a:schemeClr val="tx1"/>
                        </a:solidFill>
                      </a:defRPr>
                    </a:pPr>
                    <a:r>
                      <a:rPr lang="en-US" b="0" baseline="0"/>
                      <a:t> </a:t>
                    </a:r>
                    <a:fld id="{D9AC08BA-47C6-49B9-B0D9-EF5907DDD243}" type="VALUE">
                      <a:rPr lang="en-US" b="0" baseline="0" smtClean="0"/>
                      <a:pPr>
                        <a:defRPr sz="1800" b="0">
                          <a:solidFill>
                            <a:schemeClr val="tx1"/>
                          </a:solidFill>
                        </a:defRPr>
                      </a:pPr>
                      <a:t>[VALUE]</a:t>
                    </a:fld>
                    <a:r>
                      <a:rPr lang="en-US" b="0" baseline="0"/>
                      <a:t> </a:t>
                    </a:r>
                    <a:r>
                      <a:rPr lang="en-US" b="0" baseline="0" err="1"/>
                      <a:t>Hrs</a:t>
                    </a:r>
                  </a:p>
                </c:rich>
              </c:tx>
              <c:spPr>
                <a:noFill/>
                <a:ln>
                  <a:noFill/>
                </a:ln>
                <a:effectLst/>
              </c:spPr>
              <c:txPr>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6EB6-4B50-AFCF-D509A033769E}"/>
                </c:ext>
              </c:extLst>
            </c:dLbl>
            <c:dLbl>
              <c:idx val="6"/>
              <c:layout>
                <c:manualLayout>
                  <c:x val="-2.3023998725090367E-2"/>
                  <c:y val="6.9007906458429091E-3"/>
                </c:manualLayout>
              </c:layout>
              <c:tx>
                <c:rich>
                  <a:bodyPr rot="0" spcFirstLastPara="1" vertOverflow="ellipsis" vert="horz" wrap="square" lIns="38100" tIns="19050" rIns="38100" bIns="19050" anchor="ctr" anchorCtr="1">
                    <a:spAutoFit/>
                  </a:bodyPr>
                  <a:lstStyle/>
                  <a:p>
                    <a:pPr>
                      <a:defRPr sz="2000" b="0" i="0" u="none" strike="noStrike" kern="1200" spc="0" baseline="0">
                        <a:solidFill>
                          <a:schemeClr val="tx1"/>
                        </a:solidFill>
                        <a:latin typeface="+mn-lt"/>
                        <a:ea typeface="+mn-ea"/>
                        <a:cs typeface="+mn-cs"/>
                      </a:defRPr>
                    </a:pPr>
                    <a:fld id="{6542A6DE-8426-428A-8E5A-37A19EE97B7D}" type="CATEGORYNAME">
                      <a:rPr lang="en-US" sz="2000" b="0"/>
                      <a:pPr>
                        <a:defRPr sz="2000" b="0">
                          <a:solidFill>
                            <a:schemeClr val="tx1"/>
                          </a:solidFill>
                        </a:defRPr>
                      </a:pPr>
                      <a:t>[CATEGORY NAME]</a:t>
                    </a:fld>
                    <a:r>
                      <a:rPr lang="en-US" sz="2000" b="0" baseline="0"/>
                      <a:t>,</a:t>
                    </a:r>
                  </a:p>
                  <a:p>
                    <a:pPr>
                      <a:defRPr sz="2000" b="0">
                        <a:solidFill>
                          <a:schemeClr val="tx1"/>
                        </a:solidFill>
                      </a:defRPr>
                    </a:pPr>
                    <a:r>
                      <a:rPr lang="en-US" sz="2000" b="0" baseline="0"/>
                      <a:t> </a:t>
                    </a:r>
                    <a:fld id="{AE99F3D7-E23F-45E6-ABEF-32128EF3A1CC}" type="VALUE">
                      <a:rPr lang="en-US" sz="2000" b="0" baseline="0" smtClean="0"/>
                      <a:pPr>
                        <a:defRPr sz="2000" b="0">
                          <a:solidFill>
                            <a:schemeClr val="tx1"/>
                          </a:solidFill>
                        </a:defRPr>
                      </a:pPr>
                      <a:t>[VALUE]</a:t>
                    </a:fld>
                    <a:r>
                      <a:rPr lang="en-US" sz="2000" b="0" baseline="0"/>
                      <a:t> </a:t>
                    </a:r>
                    <a:r>
                      <a:rPr lang="en-US" sz="2000" b="0" baseline="0" err="1"/>
                      <a:t>Hrs</a:t>
                    </a:r>
                  </a:p>
                </c:rich>
              </c:tx>
              <c:spPr>
                <a:noFill/>
                <a:ln>
                  <a:noFill/>
                </a:ln>
                <a:effectLst/>
              </c:spPr>
              <c:txPr>
                <a:bodyPr rot="0" spcFirstLastPara="1" vertOverflow="ellipsis" vert="horz" wrap="square" lIns="38100" tIns="19050" rIns="38100" bIns="19050" anchor="ctr" anchorCtr="1">
                  <a:spAutoFit/>
                </a:bodyPr>
                <a:lstStyle/>
                <a:p>
                  <a:pPr>
                    <a:defRPr sz="2000" b="0" i="0" u="none" strike="noStrike" kern="1200" spc="0" baseline="0">
                      <a:solidFill>
                        <a:schemeClr val="tx1"/>
                      </a:solidFill>
                      <a:latin typeface="+mn-lt"/>
                      <a:ea typeface="+mn-ea"/>
                      <a:cs typeface="+mn-cs"/>
                    </a:defRPr>
                  </a:pPr>
                  <a:endParaRPr lang="en-US"/>
                </a:p>
              </c:txPr>
              <c:dLblPos val="bestFit"/>
              <c:showLegendKey val="0"/>
              <c:showVal val="1"/>
              <c:showCatName val="1"/>
              <c:showSerName val="0"/>
              <c:showPercent val="0"/>
              <c:showBubbleSize val="0"/>
              <c:extLst>
                <c:ext xmlns:c15="http://schemas.microsoft.com/office/drawing/2012/chart" uri="{CE6537A1-D6FC-4f65-9D91-7224C49458BB}">
                  <c15:layout>
                    <c:manualLayout>
                      <c:w val="0.2551181102362205"/>
                      <c:h val="0.1704375419544924"/>
                    </c:manualLayout>
                  </c15:layout>
                  <c15:dlblFieldTable/>
                  <c15:showDataLabelsRange val="0"/>
                </c:ext>
                <c:ext xmlns:c16="http://schemas.microsoft.com/office/drawing/2014/chart" uri="{C3380CC4-5D6E-409C-BE32-E72D297353CC}">
                  <c16:uniqueId val="{0000000D-6EB6-4B50-AFCF-D509A033769E}"/>
                </c:ext>
              </c:extLst>
            </c:dLbl>
            <c:spPr>
              <a:noFill/>
              <a:ln>
                <a:noFill/>
              </a:ln>
              <a:effectLst/>
            </c:spPr>
            <c:txPr>
              <a:bodyPr rot="0" spcFirstLastPara="1" vertOverflow="ellipsis" vert="horz" wrap="square" lIns="38100" tIns="19050" rIns="38100" bIns="19050" anchor="ctr" anchorCtr="1">
                <a:spAutoFit/>
              </a:bodyPr>
              <a:lstStyle/>
              <a:p>
                <a:pPr>
                  <a:defRPr sz="1800" b="0" i="0" u="none" strike="noStrike" kern="1200" spc="0" baseline="0">
                    <a:solidFill>
                      <a:schemeClr val="tx1"/>
                    </a:solidFill>
                    <a:latin typeface="+mn-lt"/>
                    <a:ea typeface="+mn-ea"/>
                    <a:cs typeface="+mn-cs"/>
                  </a:defRPr>
                </a:pPr>
                <a:endParaRPr lang="en-US"/>
              </a:p>
            </c:txPr>
            <c:dLblPos val="outEnd"/>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Tasks_Hours!$M$5:$M$11</c:f>
              <c:strCache>
                <c:ptCount val="7"/>
                <c:pt idx="0">
                  <c:v>Mix Design</c:v>
                </c:pt>
                <c:pt idx="1">
                  <c:v>Hull Design</c:v>
                </c:pt>
                <c:pt idx="2">
                  <c:v>Structural Design</c:v>
                </c:pt>
                <c:pt idx="3">
                  <c:v>Construction</c:v>
                </c:pt>
                <c:pt idx="4">
                  <c:v>Concference Deliverables</c:v>
                </c:pt>
                <c:pt idx="5">
                  <c:v>Capstone Deliverables</c:v>
                </c:pt>
                <c:pt idx="6">
                  <c:v>Project Management</c:v>
                </c:pt>
              </c:strCache>
            </c:strRef>
          </c:cat>
          <c:val>
            <c:numRef>
              <c:f>Tasks_Hours!$N$5:$N$11</c:f>
              <c:numCache>
                <c:formatCode>General</c:formatCode>
                <c:ptCount val="7"/>
                <c:pt idx="0">
                  <c:v>234</c:v>
                </c:pt>
                <c:pt idx="1">
                  <c:v>52</c:v>
                </c:pt>
                <c:pt idx="2">
                  <c:v>134</c:v>
                </c:pt>
                <c:pt idx="3">
                  <c:v>293</c:v>
                </c:pt>
                <c:pt idx="4">
                  <c:v>170</c:v>
                </c:pt>
                <c:pt idx="5">
                  <c:v>80</c:v>
                </c:pt>
                <c:pt idx="6">
                  <c:v>87</c:v>
                </c:pt>
              </c:numCache>
            </c:numRef>
          </c:val>
          <c:extLst>
            <c:ext xmlns:c16="http://schemas.microsoft.com/office/drawing/2014/chart" uri="{C3380CC4-5D6E-409C-BE32-E72D297353CC}">
              <c16:uniqueId val="{0000000E-6EB6-4B50-AFCF-D509A033769E}"/>
            </c:ext>
          </c:extLst>
        </c:ser>
        <c:dLbls>
          <c:dLblPos val="outEnd"/>
          <c:showLegendKey val="0"/>
          <c:showVal val="1"/>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style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6D9821-66B5-4CA1-9DC4-E68C764B94ED}" type="datetimeFigureOut">
              <a:rPr lang="en-US" smtClean="0"/>
              <a:t>4/23/20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45032F-969C-4543-B046-F3DA821DD705}" type="slidenum">
              <a:rPr lang="en-US" smtClean="0"/>
              <a:t>‹#›</a:t>
            </a:fld>
            <a:endParaRPr lang="en-US"/>
          </a:p>
        </p:txBody>
      </p:sp>
    </p:spTree>
    <p:extLst>
      <p:ext uri="{BB962C8B-B14F-4D97-AF65-F5344CB8AC3E}">
        <p14:creationId xmlns:p14="http://schemas.microsoft.com/office/powerpoint/2010/main" val="228351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 Everyone! Were are the 2020 Concrete Canoe Team – Agassiz</a:t>
            </a:r>
          </a:p>
          <a:p>
            <a:endParaRPr lang="en-US"/>
          </a:p>
        </p:txBody>
      </p:sp>
      <p:sp>
        <p:nvSpPr>
          <p:cNvPr id="4" name="Slide Number Placeholder 3"/>
          <p:cNvSpPr>
            <a:spLocks noGrp="1"/>
          </p:cNvSpPr>
          <p:nvPr>
            <p:ph type="sldNum" sz="quarter" idx="5"/>
          </p:nvPr>
        </p:nvSpPr>
        <p:spPr/>
        <p:txBody>
          <a:bodyPr/>
          <a:lstStyle/>
          <a:p>
            <a:fld id="{3645032F-969C-4543-B046-F3DA821DD705}" type="slidenum">
              <a:rPr lang="en-US" smtClean="0"/>
              <a:t>1</a:t>
            </a:fld>
            <a:endParaRPr lang="en-US"/>
          </a:p>
        </p:txBody>
      </p:sp>
    </p:spTree>
    <p:extLst>
      <p:ext uri="{BB962C8B-B14F-4D97-AF65-F5344CB8AC3E}">
        <p14:creationId xmlns:p14="http://schemas.microsoft.com/office/powerpoint/2010/main" val="1704899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goal of this project is to design, build and race a concrete canoe. The canoe was constructed based on requirements given by the National Concrete Canoe Committee. We will compete at the Pacific Southwest Conference at California State University-Fullerton from April 1st-4th</a:t>
            </a:r>
          </a:p>
        </p:txBody>
      </p:sp>
      <p:sp>
        <p:nvSpPr>
          <p:cNvPr id="4" name="Slide Number Placeholder 3"/>
          <p:cNvSpPr>
            <a:spLocks noGrp="1"/>
          </p:cNvSpPr>
          <p:nvPr>
            <p:ph type="sldNum" sz="quarter" idx="5"/>
          </p:nvPr>
        </p:nvSpPr>
        <p:spPr/>
        <p:txBody>
          <a:bodyPr/>
          <a:lstStyle/>
          <a:p>
            <a:fld id="{3645032F-969C-4543-B046-F3DA821DD705}" type="slidenum">
              <a:rPr lang="en-US" smtClean="0"/>
              <a:t>2</a:t>
            </a:fld>
            <a:endParaRPr lang="en-US"/>
          </a:p>
        </p:txBody>
      </p:sp>
    </p:spTree>
    <p:extLst>
      <p:ext uri="{BB962C8B-B14F-4D97-AF65-F5344CB8AC3E}">
        <p14:creationId xmlns:p14="http://schemas.microsoft.com/office/powerpoint/2010/main" val="952250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To obtain Utelite, Silica Fume, Fly ash, Cement, admixture, color supplier and manfacturers were contacted </a:t>
            </a:r>
          </a:p>
          <a:p>
            <a:pPr marL="171450" indent="-171450">
              <a:buFont typeface="Arial"/>
              <a:buChar char="•"/>
            </a:pPr>
            <a:r>
              <a:rPr lang="en-US">
                <a:cs typeface="Calibri"/>
              </a:rPr>
              <a:t>Aeroaggrate made to be crushed and sieved to pass Conference requirements </a:t>
            </a:r>
          </a:p>
          <a:p>
            <a:pPr marL="171450" indent="-171450">
              <a:buFont typeface="Arial"/>
              <a:buChar char="•"/>
            </a:pPr>
            <a:r>
              <a:rPr lang="en-US">
                <a:cs typeface="Calibri"/>
              </a:rPr>
              <a:t>Figure 2 shows the uncrushed aeroaggregate </a:t>
            </a:r>
          </a:p>
          <a:p>
            <a:pPr marL="171450" indent="-171450">
              <a:buFont typeface="Arial"/>
              <a:buChar char="•"/>
            </a:pPr>
            <a:r>
              <a:rPr lang="en-US">
                <a:cs typeface="Calibri"/>
              </a:rPr>
              <a:t>Figure 3 shows the aggregate after it has gone through a jaw crusher </a:t>
            </a:r>
          </a:p>
          <a:p>
            <a:pPr marL="171450" indent="-171450">
              <a:buFont typeface="Arial"/>
              <a:buChar char="•"/>
            </a:pPr>
            <a:r>
              <a:rPr lang="en-US">
                <a:cs typeface="Calibri"/>
              </a:rPr>
              <a:t>Figure 4 shows the sieve that was to dry sieve the crushed aggregate </a:t>
            </a:r>
          </a:p>
          <a:p>
            <a:pPr marL="171450" indent="-171450">
              <a:buFont typeface="Arial"/>
              <a:buChar char="•"/>
            </a:pPr>
            <a:r>
              <a:rPr lang="en-US">
                <a:cs typeface="Calibri"/>
              </a:rPr>
              <a:t>Figure 5 shows the aggregate drying at Western Tech after it was sieved through the on the #200 sieve</a:t>
            </a:r>
          </a:p>
          <a:p>
            <a:pPr marL="171450" indent="-171450">
              <a:buFont typeface="Arial"/>
              <a:buChar char="•"/>
            </a:pPr>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3645032F-969C-4543-B046-F3DA821DD705}" type="slidenum">
              <a:rPr lang="en-US" smtClean="0"/>
              <a:t>3</a:t>
            </a:fld>
            <a:endParaRPr lang="en-US"/>
          </a:p>
        </p:txBody>
      </p:sp>
    </p:spTree>
    <p:extLst>
      <p:ext uri="{BB962C8B-B14F-4D97-AF65-F5344CB8AC3E}">
        <p14:creationId xmlns:p14="http://schemas.microsoft.com/office/powerpoint/2010/main" val="461872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Goal of the Mix Design was to make a mix more sustainabe by using by products and recycled materials( silica fume, fly ash and Aeroaggregate) </a:t>
            </a:r>
          </a:p>
          <a:p>
            <a:pPr marL="171450" indent="-171450">
              <a:buFont typeface="Arial"/>
              <a:buChar char="•"/>
            </a:pPr>
            <a:r>
              <a:rPr lang="en-US">
                <a:cs typeface="Calibri"/>
              </a:rPr>
              <a:t>The C/CM ratio was tested to determine the best relationship between strength and weight </a:t>
            </a:r>
            <a:endParaRPr lang="en-US"/>
          </a:p>
          <a:p>
            <a:pPr marL="171450" indent="-171450">
              <a:buFont typeface="Arial"/>
              <a:buChar char="•"/>
            </a:pPr>
            <a:r>
              <a:rPr lang="en-US">
                <a:cs typeface="Calibri"/>
              </a:rPr>
              <a:t>The following ratios were tested based on research </a:t>
            </a:r>
          </a:p>
        </p:txBody>
      </p:sp>
      <p:sp>
        <p:nvSpPr>
          <p:cNvPr id="4" name="Slide Number Placeholder 3"/>
          <p:cNvSpPr>
            <a:spLocks noGrp="1"/>
          </p:cNvSpPr>
          <p:nvPr>
            <p:ph type="sldNum" sz="quarter" idx="5"/>
          </p:nvPr>
        </p:nvSpPr>
        <p:spPr/>
        <p:txBody>
          <a:bodyPr/>
          <a:lstStyle/>
          <a:p>
            <a:fld id="{3645032F-969C-4543-B046-F3DA821DD705}" type="slidenum">
              <a:rPr lang="en-US" smtClean="0"/>
              <a:t>4</a:t>
            </a:fld>
            <a:endParaRPr lang="en-US"/>
          </a:p>
        </p:txBody>
      </p:sp>
    </p:spTree>
    <p:extLst>
      <p:ext uri="{BB962C8B-B14F-4D97-AF65-F5344CB8AC3E}">
        <p14:creationId xmlns:p14="http://schemas.microsoft.com/office/powerpoint/2010/main" val="235055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The selected mix was number 6 at a C/cm ratio of 55% </a:t>
            </a:r>
          </a:p>
          <a:p>
            <a:pPr marL="285750" indent="-285750">
              <a:buFont typeface="Arial"/>
              <a:buChar char="•"/>
            </a:pPr>
            <a:r>
              <a:rPr lang="en-US">
                <a:cs typeface="Calibri"/>
              </a:rPr>
              <a:t>Due to its strength was enough to support the paddlers </a:t>
            </a:r>
          </a:p>
        </p:txBody>
      </p:sp>
      <p:sp>
        <p:nvSpPr>
          <p:cNvPr id="4" name="Slide Number Placeholder 3"/>
          <p:cNvSpPr>
            <a:spLocks noGrp="1"/>
          </p:cNvSpPr>
          <p:nvPr>
            <p:ph type="sldNum" sz="quarter" idx="5"/>
          </p:nvPr>
        </p:nvSpPr>
        <p:spPr/>
        <p:txBody>
          <a:bodyPr/>
          <a:lstStyle/>
          <a:p>
            <a:fld id="{3645032F-969C-4543-B046-F3DA821DD705}" type="slidenum">
              <a:rPr lang="en-US" smtClean="0"/>
              <a:t>5</a:t>
            </a:fld>
            <a:endParaRPr lang="en-US"/>
          </a:p>
        </p:txBody>
      </p:sp>
    </p:spTree>
    <p:extLst>
      <p:ext uri="{BB962C8B-B14F-4D97-AF65-F5344CB8AC3E}">
        <p14:creationId xmlns:p14="http://schemas.microsoft.com/office/powerpoint/2010/main" val="1485010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Strength of Aggregates graduations testing. </a:t>
            </a:r>
          </a:p>
          <a:p>
            <a:pPr marL="285750" indent="-285750">
              <a:buFont typeface="Arial"/>
              <a:buChar char="•"/>
            </a:pPr>
            <a:r>
              <a:rPr lang="en-US">
                <a:cs typeface="Calibri"/>
              </a:rPr>
              <a:t>Different proportions of each size were used </a:t>
            </a:r>
          </a:p>
          <a:p>
            <a:pPr marL="285750" indent="-285750">
              <a:buFont typeface="Arial"/>
              <a:buChar char="•"/>
            </a:pPr>
            <a:r>
              <a:rPr lang="en-US">
                <a:cs typeface="Calibri"/>
              </a:rPr>
              <a:t>Sizes (crushed fines,fines, 10 mesh)</a:t>
            </a:r>
          </a:p>
          <a:p>
            <a:pPr marL="285750" indent="-2857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3645032F-969C-4543-B046-F3DA821DD705}" type="slidenum">
              <a:rPr lang="en-US" smtClean="0"/>
              <a:t>6</a:t>
            </a:fld>
            <a:endParaRPr lang="en-US"/>
          </a:p>
        </p:txBody>
      </p:sp>
    </p:spTree>
    <p:extLst>
      <p:ext uri="{BB962C8B-B14F-4D97-AF65-F5344CB8AC3E}">
        <p14:creationId xmlns:p14="http://schemas.microsoft.com/office/powerpoint/2010/main" val="2564329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The selected sizes are utelite would be equal proportions of each was the best </a:t>
            </a:r>
          </a:p>
          <a:p>
            <a:endParaRPr lang="en-US">
              <a:cs typeface="Calibri"/>
            </a:endParaRPr>
          </a:p>
        </p:txBody>
      </p:sp>
      <p:sp>
        <p:nvSpPr>
          <p:cNvPr id="4" name="Slide Number Placeholder 3"/>
          <p:cNvSpPr>
            <a:spLocks noGrp="1"/>
          </p:cNvSpPr>
          <p:nvPr>
            <p:ph type="sldNum" sz="quarter" idx="5"/>
          </p:nvPr>
        </p:nvSpPr>
        <p:spPr/>
        <p:txBody>
          <a:bodyPr/>
          <a:lstStyle/>
          <a:p>
            <a:fld id="{3645032F-969C-4543-B046-F3DA821DD705}" type="slidenum">
              <a:rPr lang="en-US" smtClean="0"/>
              <a:t>7</a:t>
            </a:fld>
            <a:endParaRPr lang="en-US"/>
          </a:p>
        </p:txBody>
      </p:sp>
    </p:spTree>
    <p:extLst>
      <p:ext uri="{BB962C8B-B14F-4D97-AF65-F5344CB8AC3E}">
        <p14:creationId xmlns:p14="http://schemas.microsoft.com/office/powerpoint/2010/main" val="15031849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The weight of the mix was still to high, to reduce weight more three options were tested listed above.</a:t>
            </a:r>
          </a:p>
          <a:p>
            <a:pPr marL="285750" indent="-285750">
              <a:buFont typeface="Arial"/>
              <a:buChar char="•"/>
            </a:pPr>
            <a:r>
              <a:rPr lang="en-US">
                <a:cs typeface="Calibri"/>
              </a:rPr>
              <a:t>Reduce CM or aggreate or higher aggregate used done to test strength coming from cement or aggregate was greater</a:t>
            </a:r>
          </a:p>
          <a:p>
            <a:pPr marL="285750" indent="-2857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3645032F-969C-4543-B046-F3DA821DD705}" type="slidenum">
              <a:rPr lang="en-US" smtClean="0"/>
              <a:t>8</a:t>
            </a:fld>
            <a:endParaRPr lang="en-US"/>
          </a:p>
        </p:txBody>
      </p:sp>
    </p:spTree>
    <p:extLst>
      <p:ext uri="{BB962C8B-B14F-4D97-AF65-F5344CB8AC3E}">
        <p14:creationId xmlns:p14="http://schemas.microsoft.com/office/powerpoint/2010/main" val="2987116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The best to keep the strength was mix 14 </a:t>
            </a:r>
          </a:p>
          <a:p>
            <a:pPr marL="285750" indent="-285750">
              <a:buFont typeface="Arial"/>
              <a:buChar char="•"/>
            </a:pPr>
            <a:r>
              <a:rPr lang="en-US">
                <a:cs typeface="Calibri"/>
              </a:rPr>
              <a:t>So 600 lbs for C/CM material would be used with Well graded utelite. </a:t>
            </a:r>
          </a:p>
        </p:txBody>
      </p:sp>
      <p:sp>
        <p:nvSpPr>
          <p:cNvPr id="4" name="Slide Number Placeholder 3"/>
          <p:cNvSpPr>
            <a:spLocks noGrp="1"/>
          </p:cNvSpPr>
          <p:nvPr>
            <p:ph type="sldNum" sz="quarter" idx="5"/>
          </p:nvPr>
        </p:nvSpPr>
        <p:spPr/>
        <p:txBody>
          <a:bodyPr/>
          <a:lstStyle/>
          <a:p>
            <a:fld id="{3645032F-969C-4543-B046-F3DA821DD705}" type="slidenum">
              <a:rPr lang="en-US" smtClean="0"/>
              <a:t>9</a:t>
            </a:fld>
            <a:endParaRPr lang="en-US"/>
          </a:p>
        </p:txBody>
      </p:sp>
    </p:spTree>
    <p:extLst>
      <p:ext uri="{BB962C8B-B14F-4D97-AF65-F5344CB8AC3E}">
        <p14:creationId xmlns:p14="http://schemas.microsoft.com/office/powerpoint/2010/main" val="558803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To test workability slump test were conducted </a:t>
            </a:r>
          </a:p>
          <a:p>
            <a:pPr marL="285750" indent="-285750">
              <a:buFont typeface="Arial"/>
              <a:buChar char="•"/>
            </a:pPr>
            <a:r>
              <a:rPr lang="en-US">
                <a:cs typeface="Calibri"/>
              </a:rPr>
              <a:t>To retain strength, water reducer was added outside of the recommended range to not allow for excess water to be used. </a:t>
            </a:r>
          </a:p>
          <a:p>
            <a:pPr marL="285750" indent="-285750">
              <a:buFont typeface="Arial"/>
              <a:buChar char="•"/>
            </a:pPr>
            <a:r>
              <a:rPr lang="en-US">
                <a:cs typeface="Calibri"/>
              </a:rPr>
              <a:t>Excess water water lowers the strength of the concrete by over saturatignt he cement particle so the mix does have an evenly distributed cement</a:t>
            </a:r>
          </a:p>
          <a:p>
            <a:pPr marL="285750" indent="-285750">
              <a:buFont typeface="Arial"/>
              <a:buChar char="•"/>
            </a:pPr>
            <a:r>
              <a:rPr lang="en-US">
                <a:cs typeface="Calibri"/>
              </a:rPr>
              <a:t>Measured in grams per cubic foot </a:t>
            </a:r>
          </a:p>
        </p:txBody>
      </p:sp>
      <p:sp>
        <p:nvSpPr>
          <p:cNvPr id="4" name="Slide Number Placeholder 3"/>
          <p:cNvSpPr>
            <a:spLocks noGrp="1"/>
          </p:cNvSpPr>
          <p:nvPr>
            <p:ph type="sldNum" sz="quarter" idx="5"/>
          </p:nvPr>
        </p:nvSpPr>
        <p:spPr/>
        <p:txBody>
          <a:bodyPr/>
          <a:lstStyle/>
          <a:p>
            <a:fld id="{3645032F-969C-4543-B046-F3DA821DD705}" type="slidenum">
              <a:rPr lang="en-US" smtClean="0"/>
              <a:t>10</a:t>
            </a:fld>
            <a:endParaRPr lang="en-US"/>
          </a:p>
        </p:txBody>
      </p:sp>
    </p:spTree>
    <p:extLst>
      <p:ext uri="{BB962C8B-B14F-4D97-AF65-F5344CB8AC3E}">
        <p14:creationId xmlns:p14="http://schemas.microsoft.com/office/powerpoint/2010/main" val="30521067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14 was the dosage used for the water reducer </a:t>
            </a:r>
          </a:p>
        </p:txBody>
      </p:sp>
      <p:sp>
        <p:nvSpPr>
          <p:cNvPr id="4" name="Slide Number Placeholder 3"/>
          <p:cNvSpPr>
            <a:spLocks noGrp="1"/>
          </p:cNvSpPr>
          <p:nvPr>
            <p:ph type="sldNum" sz="quarter" idx="5"/>
          </p:nvPr>
        </p:nvSpPr>
        <p:spPr/>
        <p:txBody>
          <a:bodyPr/>
          <a:lstStyle/>
          <a:p>
            <a:fld id="{3645032F-969C-4543-B046-F3DA821DD705}" type="slidenum">
              <a:rPr lang="en-US" smtClean="0"/>
              <a:t>11</a:t>
            </a:fld>
            <a:endParaRPr lang="en-US"/>
          </a:p>
        </p:txBody>
      </p:sp>
    </p:spTree>
    <p:extLst>
      <p:ext uri="{BB962C8B-B14F-4D97-AF65-F5344CB8AC3E}">
        <p14:creationId xmlns:p14="http://schemas.microsoft.com/office/powerpoint/2010/main" val="3882509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To get the best color of the mix varying colors dosages and color of the cement were tested  </a:t>
            </a:r>
          </a:p>
          <a:p>
            <a:pPr marL="285750" indent="-285750">
              <a:buFont typeface="Arial"/>
              <a:buChar char="•"/>
            </a:pPr>
            <a:r>
              <a:rPr lang="en-US">
                <a:cs typeface="Calibri"/>
              </a:rPr>
              <a:t>Dosages were based off of the color recommendations </a:t>
            </a:r>
          </a:p>
        </p:txBody>
      </p:sp>
      <p:sp>
        <p:nvSpPr>
          <p:cNvPr id="4" name="Slide Number Placeholder 3"/>
          <p:cNvSpPr>
            <a:spLocks noGrp="1"/>
          </p:cNvSpPr>
          <p:nvPr>
            <p:ph type="sldNum" sz="quarter" idx="5"/>
          </p:nvPr>
        </p:nvSpPr>
        <p:spPr/>
        <p:txBody>
          <a:bodyPr/>
          <a:lstStyle/>
          <a:p>
            <a:fld id="{3645032F-969C-4543-B046-F3DA821DD705}" type="slidenum">
              <a:rPr lang="en-US" smtClean="0"/>
              <a:t>12</a:t>
            </a:fld>
            <a:endParaRPr lang="en-US"/>
          </a:p>
        </p:txBody>
      </p:sp>
    </p:spTree>
    <p:extLst>
      <p:ext uri="{BB962C8B-B14F-4D97-AF65-F5344CB8AC3E}">
        <p14:creationId xmlns:p14="http://schemas.microsoft.com/office/powerpoint/2010/main" val="29598246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Final colors of the concrete can be seen in figure 18 </a:t>
            </a:r>
          </a:p>
        </p:txBody>
      </p:sp>
      <p:sp>
        <p:nvSpPr>
          <p:cNvPr id="4" name="Slide Number Placeholder 3"/>
          <p:cNvSpPr>
            <a:spLocks noGrp="1"/>
          </p:cNvSpPr>
          <p:nvPr>
            <p:ph type="sldNum" sz="quarter" idx="5"/>
          </p:nvPr>
        </p:nvSpPr>
        <p:spPr/>
        <p:txBody>
          <a:bodyPr/>
          <a:lstStyle/>
          <a:p>
            <a:fld id="{3645032F-969C-4543-B046-F3DA821DD705}" type="slidenum">
              <a:rPr lang="en-US" smtClean="0"/>
              <a:t>13</a:t>
            </a:fld>
            <a:endParaRPr lang="en-US"/>
          </a:p>
        </p:txBody>
      </p:sp>
    </p:spTree>
    <p:extLst>
      <p:ext uri="{BB962C8B-B14F-4D97-AF65-F5344CB8AC3E}">
        <p14:creationId xmlns:p14="http://schemas.microsoft.com/office/powerpoint/2010/main" val="894439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The final quantities to make 1 cubic yard </a:t>
            </a:r>
          </a:p>
          <a:p>
            <a:pPr marL="285750" indent="-285750">
              <a:buFont typeface="Arial"/>
              <a:buChar char="•"/>
            </a:pPr>
            <a:r>
              <a:rPr lang="en-US">
                <a:cs typeface="Calibri"/>
              </a:rPr>
              <a:t>Table 6 shows the amount of dry materiasl in pound per cubic yard </a:t>
            </a:r>
          </a:p>
          <a:p>
            <a:pPr marL="285750" indent="-285750">
              <a:buFont typeface="Arial"/>
              <a:buChar char="•"/>
            </a:pPr>
            <a:r>
              <a:rPr lang="en-US">
                <a:cs typeface="Calibri"/>
              </a:rPr>
              <a:t>Table 7 shows the the amount of liquid materials in fluid ozunces per hundred of CM</a:t>
            </a:r>
          </a:p>
          <a:p>
            <a:pPr marL="285750" indent="-285750">
              <a:buFont typeface="Arial"/>
              <a:buChar char="•"/>
            </a:pPr>
            <a:r>
              <a:rPr lang="en-US">
                <a:cs typeface="Calibri"/>
              </a:rPr>
              <a:t>Concrete floats </a:t>
            </a:r>
          </a:p>
        </p:txBody>
      </p:sp>
      <p:sp>
        <p:nvSpPr>
          <p:cNvPr id="4" name="Slide Number Placeholder 3"/>
          <p:cNvSpPr>
            <a:spLocks noGrp="1"/>
          </p:cNvSpPr>
          <p:nvPr>
            <p:ph type="sldNum" sz="quarter" idx="5"/>
          </p:nvPr>
        </p:nvSpPr>
        <p:spPr/>
        <p:txBody>
          <a:bodyPr/>
          <a:lstStyle/>
          <a:p>
            <a:fld id="{3645032F-969C-4543-B046-F3DA821DD705}" type="slidenum">
              <a:rPr lang="en-US" smtClean="0"/>
              <a:t>14</a:t>
            </a:fld>
            <a:endParaRPr lang="en-US"/>
          </a:p>
        </p:txBody>
      </p:sp>
    </p:spTree>
    <p:extLst>
      <p:ext uri="{BB962C8B-B14F-4D97-AF65-F5344CB8AC3E}">
        <p14:creationId xmlns:p14="http://schemas.microsoft.com/office/powerpoint/2010/main" val="1369803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Summary of the strenght of the final mix and the corresponding test setup </a:t>
            </a:r>
            <a:endParaRPr lang="en-US"/>
          </a:p>
        </p:txBody>
      </p:sp>
      <p:sp>
        <p:nvSpPr>
          <p:cNvPr id="4" name="Slide Number Placeholder 3"/>
          <p:cNvSpPr>
            <a:spLocks noGrp="1"/>
          </p:cNvSpPr>
          <p:nvPr>
            <p:ph type="sldNum" sz="quarter" idx="5"/>
          </p:nvPr>
        </p:nvSpPr>
        <p:spPr/>
        <p:txBody>
          <a:bodyPr/>
          <a:lstStyle/>
          <a:p>
            <a:fld id="{3645032F-969C-4543-B046-F3DA821DD705}" type="slidenum">
              <a:rPr lang="en-US" smtClean="0"/>
              <a:t>15</a:t>
            </a:fld>
            <a:endParaRPr lang="en-US"/>
          </a:p>
        </p:txBody>
      </p:sp>
    </p:spTree>
    <p:extLst>
      <p:ext uri="{BB962C8B-B14F-4D97-AF65-F5344CB8AC3E}">
        <p14:creationId xmlns:p14="http://schemas.microsoft.com/office/powerpoint/2010/main" val="11116730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second task for this project included Hull Development</a:t>
            </a:r>
          </a:p>
          <a:p>
            <a:pPr marL="171450" indent="-171450">
              <a:buFont typeface="Arial"/>
              <a:buChar char="•"/>
            </a:pPr>
            <a:r>
              <a:rPr lang="en-US">
                <a:cs typeface="Calibri"/>
              </a:rPr>
              <a:t>The hull for the canoe was designed in SolidWorks due to the ease of adjusting the design.  </a:t>
            </a:r>
            <a:endParaRPr lang="en-US"/>
          </a:p>
          <a:p>
            <a:pPr marL="171450" indent="-171450">
              <a:buFont typeface="Arial"/>
              <a:buChar char="•"/>
            </a:pPr>
            <a:r>
              <a:rPr lang="en-US">
                <a:cs typeface="Calibri"/>
              </a:rPr>
              <a:t>Figure 24 illustrates the Analysis data sheet that was acquired after each new design. These values were used in conjunction with the structural calculations to determine the varies properties of the canoe. </a:t>
            </a:r>
          </a:p>
          <a:p>
            <a:pPr marL="171450" indent="-171450">
              <a:buFont typeface="Arial"/>
              <a:buChar char="•"/>
            </a:pPr>
            <a:r>
              <a:rPr lang="en-US">
                <a:cs typeface="Calibri"/>
              </a:rPr>
              <a:t>Figure 24 is present on the slide to demonstrate that an analysis was run for the hull design through SolidWorks</a:t>
            </a:r>
          </a:p>
          <a:p>
            <a:pPr marL="171450" indent="-171450">
              <a:buFont typeface="Arial"/>
              <a:buChar char="•"/>
            </a:pPr>
            <a:r>
              <a:rPr lang="en-US">
                <a:cs typeface="Calibri"/>
              </a:rPr>
              <a:t>Table 9 demonstrates a simplified table of the values that were derived from Figure 24. These values include the Length, Width ( At Middle), Depth, The Average Thickness, and the Theoretical Weight of the Canoe. </a:t>
            </a: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3645032F-969C-4543-B046-F3DA821DD705}" type="slidenum">
              <a:rPr lang="en-US" smtClean="0"/>
              <a:t>16</a:t>
            </a:fld>
            <a:endParaRPr lang="en-US"/>
          </a:p>
        </p:txBody>
      </p:sp>
    </p:spTree>
    <p:extLst>
      <p:ext uri="{BB962C8B-B14F-4D97-AF65-F5344CB8AC3E}">
        <p14:creationId xmlns:p14="http://schemas.microsoft.com/office/powerpoint/2010/main" val="10261917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competition of the Hull Design is illustrated in Figure 25. This figure demonstrates an Isometric rendition of the Proposed Canoe in SolidWorks. </a:t>
            </a:r>
          </a:p>
        </p:txBody>
      </p:sp>
      <p:sp>
        <p:nvSpPr>
          <p:cNvPr id="4" name="Slide Number Placeholder 3"/>
          <p:cNvSpPr>
            <a:spLocks noGrp="1"/>
          </p:cNvSpPr>
          <p:nvPr>
            <p:ph type="sldNum" sz="quarter" idx="5"/>
          </p:nvPr>
        </p:nvSpPr>
        <p:spPr/>
        <p:txBody>
          <a:bodyPr/>
          <a:lstStyle/>
          <a:p>
            <a:fld id="{3645032F-969C-4543-B046-F3DA821DD705}" type="slidenum">
              <a:rPr lang="en-US" smtClean="0"/>
              <a:t>17</a:t>
            </a:fld>
            <a:endParaRPr lang="en-US"/>
          </a:p>
        </p:txBody>
      </p:sp>
    </p:spTree>
    <p:extLst>
      <p:ext uri="{BB962C8B-B14F-4D97-AF65-F5344CB8AC3E}">
        <p14:creationId xmlns:p14="http://schemas.microsoft.com/office/powerpoint/2010/main" val="4618721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Once the hull was finalized, the mold development could begin</a:t>
            </a:r>
          </a:p>
          <a:p>
            <a:pPr marL="171450" indent="-171450">
              <a:buFont typeface="Arial"/>
              <a:buChar char="•"/>
            </a:pPr>
            <a:r>
              <a:rPr lang="en-US">
                <a:cs typeface="Calibri"/>
              </a:rPr>
              <a:t>A half-sized mold and a full-size mold was developed. </a:t>
            </a:r>
          </a:p>
          <a:p>
            <a:pPr marL="171450" indent="-171450">
              <a:buFont typeface="Arial"/>
              <a:buChar char="•"/>
            </a:pPr>
            <a:r>
              <a:rPr lang="en-US">
                <a:cs typeface="Calibri"/>
              </a:rPr>
              <a:t>The half size was developed with the utilization of 32 cross-sections, which were constructed utilizing 1.5 </a:t>
            </a:r>
            <a:r>
              <a:rPr lang="en-US" err="1">
                <a:cs typeface="Calibri"/>
              </a:rPr>
              <a:t>lb</a:t>
            </a:r>
            <a:r>
              <a:rPr lang="en-US">
                <a:cs typeface="Calibri"/>
              </a:rPr>
              <a:t>/ft^3 Expanded Polystyrene Foam.</a:t>
            </a:r>
          </a:p>
          <a:p>
            <a:pPr marL="171450" indent="-171450">
              <a:buFont typeface="Arial"/>
              <a:buChar char="•"/>
            </a:pPr>
            <a:r>
              <a:rPr lang="en-US">
                <a:cs typeface="Calibri"/>
              </a:rPr>
              <a:t>Cross-sections were 4 inches thick, and EPS Products manufactured the Mold.</a:t>
            </a:r>
          </a:p>
          <a:p>
            <a:pPr marL="171450" indent="-171450">
              <a:buFont typeface="Arial"/>
              <a:buChar char="•"/>
            </a:pPr>
            <a:r>
              <a:rPr lang="en-US">
                <a:cs typeface="Calibri"/>
              </a:rPr>
              <a:t>The half-Sized mold was utilized to develop Standard Operating Procedures (SOP's) to be utilized for the full-size canoe.</a:t>
            </a:r>
          </a:p>
          <a:p>
            <a:pPr marL="171450" indent="-171450">
              <a:buFont typeface="Arial"/>
              <a:buChar char="•"/>
            </a:pPr>
            <a:endParaRPr lang="en-US">
              <a:cs typeface="Calibri"/>
            </a:endParaRPr>
          </a:p>
          <a:p>
            <a:pPr marL="171450" indent="-171450">
              <a:buFont typeface="Arial"/>
              <a:buChar char="•"/>
            </a:pPr>
            <a:r>
              <a:rPr lang="en-US">
                <a:cs typeface="Calibri"/>
              </a:rPr>
              <a:t>The full-size canoe utilized the same material and thickness of each cross-section but had a total of 64 cross-sections. </a:t>
            </a:r>
          </a:p>
          <a:p>
            <a:pPr marL="171450" indent="-171450">
              <a:buFont typeface="Arial"/>
              <a:buChar char="•"/>
            </a:pPr>
            <a:r>
              <a:rPr lang="en-US">
                <a:cs typeface="Calibri"/>
              </a:rPr>
              <a:t>The full-size mold was utilized in producing the final concrete canoe </a:t>
            </a:r>
          </a:p>
        </p:txBody>
      </p:sp>
      <p:sp>
        <p:nvSpPr>
          <p:cNvPr id="4" name="Slide Number Placeholder 3"/>
          <p:cNvSpPr>
            <a:spLocks noGrp="1"/>
          </p:cNvSpPr>
          <p:nvPr>
            <p:ph type="sldNum" sz="quarter" idx="5"/>
          </p:nvPr>
        </p:nvSpPr>
        <p:spPr/>
        <p:txBody>
          <a:bodyPr/>
          <a:lstStyle/>
          <a:p>
            <a:fld id="{3645032F-969C-4543-B046-F3DA821DD705}" type="slidenum">
              <a:rPr lang="en-US" smtClean="0"/>
              <a:t>18</a:t>
            </a:fld>
            <a:endParaRPr lang="en-US"/>
          </a:p>
        </p:txBody>
      </p:sp>
    </p:spTree>
    <p:extLst>
      <p:ext uri="{BB962C8B-B14F-4D97-AF65-F5344CB8AC3E}">
        <p14:creationId xmlns:p14="http://schemas.microsoft.com/office/powerpoint/2010/main" val="8347044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Figure 26 demonstrates the isometric view of the final mold development for the full-size canoe. This mold was developed in SolidWorks and demonstrates how the cross-sections are developed in the mold. </a:t>
            </a:r>
          </a:p>
          <a:p>
            <a:pPr marL="171450" indent="-171450">
              <a:buFont typeface="Arial" panose="020B0604020202020204" pitchFamily="34" charset="0"/>
              <a:buChar char="•"/>
            </a:pPr>
            <a:r>
              <a:rPr lang="en-US"/>
              <a:t>Note that some cross-sections are smaller due to the geometry of the canoe.</a:t>
            </a:r>
          </a:p>
          <a:p>
            <a:pPr marL="171450" indent="-171450">
              <a:buFont typeface="Arial" panose="020B0604020202020204" pitchFamily="34" charset="0"/>
              <a:buChar char="•"/>
            </a:pPr>
            <a:r>
              <a:rPr lang="en-US"/>
              <a:t>Smaller cross-sections better reflect the geometry of the canoe at that point.  </a:t>
            </a:r>
          </a:p>
        </p:txBody>
      </p:sp>
      <p:sp>
        <p:nvSpPr>
          <p:cNvPr id="4" name="Slide Number Placeholder 3"/>
          <p:cNvSpPr>
            <a:spLocks noGrp="1"/>
          </p:cNvSpPr>
          <p:nvPr>
            <p:ph type="sldNum" sz="quarter" idx="5"/>
          </p:nvPr>
        </p:nvSpPr>
        <p:spPr/>
        <p:txBody>
          <a:bodyPr/>
          <a:lstStyle/>
          <a:p>
            <a:fld id="{3645032F-969C-4543-B046-F3DA821DD705}" type="slidenum">
              <a:rPr lang="en-US" smtClean="0"/>
              <a:t>19</a:t>
            </a:fld>
            <a:endParaRPr lang="en-US"/>
          </a:p>
        </p:txBody>
      </p:sp>
    </p:spTree>
    <p:extLst>
      <p:ext uri="{BB962C8B-B14F-4D97-AF65-F5344CB8AC3E}">
        <p14:creationId xmlns:p14="http://schemas.microsoft.com/office/powerpoint/2010/main" val="3108721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drawing shown is an example of the cross-sections that were developed for EPS Products. Every cross-section had to be sent separately for both the full size and half size canoe.</a:t>
            </a:r>
          </a:p>
          <a:p>
            <a:pPr marL="171450" indent="-171450">
              <a:buFont typeface="Arial"/>
              <a:buChar char="•"/>
            </a:pPr>
            <a:r>
              <a:rPr lang="en-US">
                <a:cs typeface="Calibri"/>
              </a:rPr>
              <a:t>The correct scale and cross-section had to be developed by exporting the mold out of SolidWorks and revised in AutoCAD. </a:t>
            </a:r>
          </a:p>
          <a:p>
            <a:pPr marL="171450" indent="-171450">
              <a:buFont typeface="Arial"/>
              <a:buChar char="•"/>
            </a:pPr>
            <a:r>
              <a:rPr lang="en-US">
                <a:cs typeface="Calibri"/>
              </a:rPr>
              <a:t>The measurements that are shown are only for reference. </a:t>
            </a:r>
          </a:p>
          <a:p>
            <a:pPr marL="171450" indent="-171450">
              <a:buFont typeface="Arial"/>
              <a:buChar char="•"/>
            </a:pPr>
            <a:r>
              <a:rPr lang="en-US">
                <a:cs typeface="Calibri"/>
              </a:rPr>
              <a:t>To construct these cross section, a scaled printout in conjunction with a hot knife was used for each cross-section. </a:t>
            </a:r>
          </a:p>
          <a:p>
            <a:pPr marL="171450" indent="-171450">
              <a:buFont typeface="Arial"/>
              <a:buChar char="•"/>
            </a:pPr>
            <a:r>
              <a:rPr lang="en-US">
                <a:cs typeface="Calibri"/>
              </a:rPr>
              <a:t>Due to the limitation of the machine used, a 2D model at 4-inch thickness was developed.</a:t>
            </a:r>
          </a:p>
          <a:p>
            <a:pPr marL="171450" indent="-171450">
              <a:buFont typeface="Arial"/>
              <a:buChar char="•"/>
            </a:pPr>
            <a:r>
              <a:rPr lang="en-US">
                <a:cs typeface="Calibri"/>
              </a:rPr>
              <a:t>This involves sanding to finish when the mold is developed. </a:t>
            </a:r>
          </a:p>
        </p:txBody>
      </p:sp>
      <p:sp>
        <p:nvSpPr>
          <p:cNvPr id="4" name="Slide Number Placeholder 3"/>
          <p:cNvSpPr>
            <a:spLocks noGrp="1"/>
          </p:cNvSpPr>
          <p:nvPr>
            <p:ph type="sldNum" sz="quarter" idx="5"/>
          </p:nvPr>
        </p:nvSpPr>
        <p:spPr/>
        <p:txBody>
          <a:bodyPr/>
          <a:lstStyle/>
          <a:p>
            <a:fld id="{3645032F-969C-4543-B046-F3DA821DD705}" type="slidenum">
              <a:rPr lang="en-US" smtClean="0"/>
              <a:t>20</a:t>
            </a:fld>
            <a:endParaRPr lang="en-US"/>
          </a:p>
        </p:txBody>
      </p:sp>
    </p:spTree>
    <p:extLst>
      <p:ext uri="{BB962C8B-B14F-4D97-AF65-F5344CB8AC3E}">
        <p14:creationId xmlns:p14="http://schemas.microsoft.com/office/powerpoint/2010/main" val="15928545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construction drawing demonstrates sheet 1 of 2 for the developed construction drawings. </a:t>
            </a:r>
          </a:p>
          <a:p>
            <a:pPr marL="171450" indent="-171450">
              <a:buFont typeface="Arial"/>
              <a:buChar char="•"/>
            </a:pPr>
            <a:r>
              <a:rPr lang="en-US">
                <a:cs typeface="Calibri"/>
              </a:rPr>
              <a:t>The top of the drawing demonstrates a plan and profile view of the canoe. This demonstrates the different section cuts used to show certain features of the canoe, and dimensions of the canoe.</a:t>
            </a:r>
          </a:p>
          <a:p>
            <a:pPr marL="171450" indent="-171450">
              <a:buFont typeface="Arial"/>
              <a:buChar char="•"/>
            </a:pPr>
            <a:r>
              <a:rPr lang="en-US">
                <a:cs typeface="Calibri"/>
              </a:rPr>
              <a:t>Section A-1 in the bottom left corner demonstrates a section cut that involves the installation of the bulkhead. </a:t>
            </a:r>
          </a:p>
          <a:p>
            <a:pPr marL="171450" indent="-171450">
              <a:buFont typeface="Arial"/>
              <a:buChar char="•"/>
            </a:pPr>
            <a:r>
              <a:rPr lang="en-US">
                <a:cs typeface="Calibri"/>
              </a:rPr>
              <a:t>Section B-1 in the bottom right hand corner demonstrates the cross-section profile of the canoe in between the bulkheads. </a:t>
            </a:r>
          </a:p>
        </p:txBody>
      </p:sp>
      <p:sp>
        <p:nvSpPr>
          <p:cNvPr id="4" name="Slide Number Placeholder 3"/>
          <p:cNvSpPr>
            <a:spLocks noGrp="1"/>
          </p:cNvSpPr>
          <p:nvPr>
            <p:ph type="sldNum" sz="quarter" idx="5"/>
          </p:nvPr>
        </p:nvSpPr>
        <p:spPr/>
        <p:txBody>
          <a:bodyPr/>
          <a:lstStyle/>
          <a:p>
            <a:fld id="{3645032F-969C-4543-B046-F3DA821DD705}" type="slidenum">
              <a:rPr lang="en-US" smtClean="0"/>
              <a:t>21</a:t>
            </a:fld>
            <a:endParaRPr lang="en-US"/>
          </a:p>
        </p:txBody>
      </p:sp>
    </p:spTree>
    <p:extLst>
      <p:ext uri="{BB962C8B-B14F-4D97-AF65-F5344CB8AC3E}">
        <p14:creationId xmlns:p14="http://schemas.microsoft.com/office/powerpoint/2010/main" val="28003584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Sheet 2 of 2 demonstrates certain details to help aid the section cuts, and an isometric view of the canoe and mold that was developed in SolidWorks. </a:t>
            </a:r>
          </a:p>
          <a:p>
            <a:pPr marL="171450" indent="-171450">
              <a:buFont typeface="Arial"/>
              <a:buChar char="•"/>
            </a:pPr>
            <a:r>
              <a:rPr lang="en-US">
                <a:cs typeface="Calibri"/>
              </a:rPr>
              <a:t>The isometric view demonstrates how the mold, section cuts, and the canoe will interact. The canoe has been lifted from the mold slightly in the model to see the different components and how they interact. </a:t>
            </a:r>
          </a:p>
          <a:p>
            <a:pPr marL="171450" indent="-171450">
              <a:buFont typeface="Arial"/>
              <a:buChar char="•"/>
            </a:pPr>
            <a:r>
              <a:rPr lang="en-US">
                <a:cs typeface="Calibri"/>
              </a:rPr>
              <a:t>Detail 1 illustrates how the material is layered into the mold, where the bulkhead is installed.</a:t>
            </a:r>
          </a:p>
          <a:p>
            <a:pPr marL="171450" indent="-171450">
              <a:buFont typeface="Arial"/>
              <a:buChar char="•"/>
            </a:pPr>
            <a:r>
              <a:rPr lang="en-US">
                <a:cs typeface="Calibri"/>
              </a:rPr>
              <a:t>Detail 2 demonstrates the layering in the material, but without the bulkhead. </a:t>
            </a:r>
          </a:p>
          <a:p>
            <a:pPr marL="171450" indent="-171450">
              <a:buFont typeface="Arial"/>
              <a:buChar char="•"/>
            </a:pPr>
            <a:r>
              <a:rPr lang="en-US">
                <a:cs typeface="Calibri"/>
              </a:rPr>
              <a:t>The Notes and Bill of Materials on the right-hand side of the drawing demonstrates and certain call outs or details that need to be known for the project. </a:t>
            </a:r>
          </a:p>
        </p:txBody>
      </p:sp>
      <p:sp>
        <p:nvSpPr>
          <p:cNvPr id="4" name="Slide Number Placeholder 3"/>
          <p:cNvSpPr>
            <a:spLocks noGrp="1"/>
          </p:cNvSpPr>
          <p:nvPr>
            <p:ph type="sldNum" sz="quarter" idx="5"/>
          </p:nvPr>
        </p:nvSpPr>
        <p:spPr/>
        <p:txBody>
          <a:bodyPr/>
          <a:lstStyle/>
          <a:p>
            <a:fld id="{3645032F-969C-4543-B046-F3DA821DD705}" type="slidenum">
              <a:rPr lang="en-US" smtClean="0"/>
              <a:t>22</a:t>
            </a:fld>
            <a:endParaRPr lang="en-US"/>
          </a:p>
        </p:txBody>
      </p:sp>
    </p:spTree>
    <p:extLst>
      <p:ext uri="{BB962C8B-B14F-4D97-AF65-F5344CB8AC3E}">
        <p14:creationId xmlns:p14="http://schemas.microsoft.com/office/powerpoint/2010/main" val="28005072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order to analyze the canoe the best we could, we had to make a few assumptions. The first assumption is a "U" shaped cross section that has 90-degree corners and straight edges, with constant geometric properties along the entire length of the canoe. The other 2 assumptions for analyzing the canoe is a paddler weight of 200 pounds that act as point loads at 15 and 85 percent of the canoe's length and finally the buoyancy force on the bottom of the canoe acting as the reaction force.     </a:t>
            </a:r>
          </a:p>
        </p:txBody>
      </p:sp>
      <p:sp>
        <p:nvSpPr>
          <p:cNvPr id="4" name="Slide Number Placeholder 3"/>
          <p:cNvSpPr>
            <a:spLocks noGrp="1"/>
          </p:cNvSpPr>
          <p:nvPr>
            <p:ph type="sldNum" sz="quarter" idx="5"/>
          </p:nvPr>
        </p:nvSpPr>
        <p:spPr/>
        <p:txBody>
          <a:bodyPr/>
          <a:lstStyle/>
          <a:p>
            <a:fld id="{3645032F-969C-4543-B046-F3DA821DD705}" type="slidenum">
              <a:rPr lang="en-US" smtClean="0"/>
              <a:t>23</a:t>
            </a:fld>
            <a:endParaRPr lang="en-US"/>
          </a:p>
        </p:txBody>
      </p:sp>
    </p:spTree>
    <p:extLst>
      <p:ext uri="{BB962C8B-B14F-4D97-AF65-F5344CB8AC3E}">
        <p14:creationId xmlns:p14="http://schemas.microsoft.com/office/powerpoint/2010/main" val="30658256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values in the design criteria table were used in calculations to obtain design variables. The design criteria values were acquired from the hull and mix design and then calculations were performed to ensure the capacity of the canoe exceeds the experienced load the canoe with undergo. These designs variables were chosen because they are the most detrimental to the structural integrity of the canoe. As you can see, the capacity values well exceed the experienced load, which means based on our calculations the canoe will not fail structurally.    </a:t>
            </a:r>
          </a:p>
        </p:txBody>
      </p:sp>
      <p:sp>
        <p:nvSpPr>
          <p:cNvPr id="4" name="Slide Number Placeholder 3"/>
          <p:cNvSpPr>
            <a:spLocks noGrp="1"/>
          </p:cNvSpPr>
          <p:nvPr>
            <p:ph type="sldNum" sz="quarter" idx="5"/>
          </p:nvPr>
        </p:nvSpPr>
        <p:spPr/>
        <p:txBody>
          <a:bodyPr/>
          <a:lstStyle/>
          <a:p>
            <a:fld id="{3645032F-969C-4543-B046-F3DA821DD705}" type="slidenum">
              <a:rPr lang="en-US" smtClean="0"/>
              <a:t>24</a:t>
            </a:fld>
            <a:endParaRPr lang="en-US"/>
          </a:p>
        </p:txBody>
      </p:sp>
    </p:spTree>
    <p:extLst>
      <p:ext uri="{BB962C8B-B14F-4D97-AF65-F5344CB8AC3E}">
        <p14:creationId xmlns:p14="http://schemas.microsoft.com/office/powerpoint/2010/main" val="21847059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figure here shows the profile view free body diagram. The canoe weight is depicted in the blue distributed load while the green distributed load represents the buoyancy force. The gray loads are required loads from </a:t>
            </a:r>
            <a:r>
              <a:rPr lang="en-US"/>
              <a:t>the request for proposal from the NCCC and had to be a part of the </a:t>
            </a:r>
            <a:r>
              <a:rPr lang="en-US">
                <a:cs typeface="Calibri"/>
              </a:rPr>
              <a:t>analysis. Finally the gray dimensions depict the geometry of the canoe.  </a:t>
            </a:r>
          </a:p>
        </p:txBody>
      </p:sp>
      <p:sp>
        <p:nvSpPr>
          <p:cNvPr id="4" name="Slide Number Placeholder 3"/>
          <p:cNvSpPr>
            <a:spLocks noGrp="1"/>
          </p:cNvSpPr>
          <p:nvPr>
            <p:ph type="sldNum" sz="quarter" idx="5"/>
          </p:nvPr>
        </p:nvSpPr>
        <p:spPr/>
        <p:txBody>
          <a:bodyPr/>
          <a:lstStyle/>
          <a:p>
            <a:fld id="{3645032F-969C-4543-B046-F3DA821DD705}" type="slidenum">
              <a:rPr lang="en-US" smtClean="0"/>
              <a:t>25</a:t>
            </a:fld>
            <a:endParaRPr lang="en-US"/>
          </a:p>
        </p:txBody>
      </p:sp>
    </p:spTree>
    <p:extLst>
      <p:ext uri="{BB962C8B-B14F-4D97-AF65-F5344CB8AC3E}">
        <p14:creationId xmlns:p14="http://schemas.microsoft.com/office/powerpoint/2010/main" val="26659912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figure above shows the cross section of the canoe. This figure depicts the assumed U section. The green loads represent the water pressure as a distributed load on the walls of the canoe and the black dimensions represent the square geometry. The buoyancy and self weight of the canoe were not shown in this figure because the design values related to those loads were calculated based on the profile view free body diagram.  </a:t>
            </a:r>
          </a:p>
        </p:txBody>
      </p:sp>
      <p:sp>
        <p:nvSpPr>
          <p:cNvPr id="4" name="Slide Number Placeholder 3"/>
          <p:cNvSpPr>
            <a:spLocks noGrp="1"/>
          </p:cNvSpPr>
          <p:nvPr>
            <p:ph type="sldNum" sz="quarter" idx="5"/>
          </p:nvPr>
        </p:nvSpPr>
        <p:spPr/>
        <p:txBody>
          <a:bodyPr/>
          <a:lstStyle/>
          <a:p>
            <a:fld id="{3645032F-969C-4543-B046-F3DA821DD705}" type="slidenum">
              <a:rPr lang="en-US" smtClean="0"/>
              <a:t>26</a:t>
            </a:fld>
            <a:endParaRPr lang="en-US"/>
          </a:p>
        </p:txBody>
      </p:sp>
    </p:spTree>
    <p:extLst>
      <p:ext uri="{BB962C8B-B14F-4D97-AF65-F5344CB8AC3E}">
        <p14:creationId xmlns:p14="http://schemas.microsoft.com/office/powerpoint/2010/main" val="5256114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figure above is the shear diagram and represents the shear in pounds in respect the length along the canoe in feet. For example, at just shy of 3 feet the shear is roughly 120 pounds and then drops to roughly negative 80 pounds due to the paddle sitting in this location. The relationship is linear because the loading is distributed and shift to vertical at the location of the paddlers. </a:t>
            </a:r>
            <a:endParaRPr lang="en-US"/>
          </a:p>
        </p:txBody>
      </p:sp>
      <p:sp>
        <p:nvSpPr>
          <p:cNvPr id="4" name="Slide Number Placeholder 3"/>
          <p:cNvSpPr>
            <a:spLocks noGrp="1"/>
          </p:cNvSpPr>
          <p:nvPr>
            <p:ph type="sldNum" sz="quarter" idx="5"/>
          </p:nvPr>
        </p:nvSpPr>
        <p:spPr/>
        <p:txBody>
          <a:bodyPr/>
          <a:lstStyle/>
          <a:p>
            <a:fld id="{3645032F-969C-4543-B046-F3DA821DD705}" type="slidenum">
              <a:rPr lang="en-US" smtClean="0"/>
              <a:t>27</a:t>
            </a:fld>
            <a:endParaRPr lang="en-US"/>
          </a:p>
        </p:txBody>
      </p:sp>
    </p:spTree>
    <p:extLst>
      <p:ext uri="{BB962C8B-B14F-4D97-AF65-F5344CB8AC3E}">
        <p14:creationId xmlns:p14="http://schemas.microsoft.com/office/powerpoint/2010/main" val="21520467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figure above shows the moment diagram in pound-feet units in respect to the length along the canoe in feet. For example, the moment directly in the middle of the canoe is roughly 280 pound-feet and this calculations is reflected in the design variables under the experienced loading column. This relationship is parabolic because the integral of shear is moment, which reflects the distributed load acting on the canoe.  </a:t>
            </a:r>
          </a:p>
        </p:txBody>
      </p:sp>
      <p:sp>
        <p:nvSpPr>
          <p:cNvPr id="4" name="Slide Number Placeholder 3"/>
          <p:cNvSpPr>
            <a:spLocks noGrp="1"/>
          </p:cNvSpPr>
          <p:nvPr>
            <p:ph type="sldNum" sz="quarter" idx="5"/>
          </p:nvPr>
        </p:nvSpPr>
        <p:spPr/>
        <p:txBody>
          <a:bodyPr/>
          <a:lstStyle/>
          <a:p>
            <a:fld id="{3645032F-969C-4543-B046-F3DA821DD705}" type="slidenum">
              <a:rPr lang="en-US" smtClean="0"/>
              <a:t>28</a:t>
            </a:fld>
            <a:endParaRPr lang="en-US"/>
          </a:p>
        </p:txBody>
      </p:sp>
    </p:spTree>
    <p:extLst>
      <p:ext uri="{BB962C8B-B14F-4D97-AF65-F5344CB8AC3E}">
        <p14:creationId xmlns:p14="http://schemas.microsoft.com/office/powerpoint/2010/main" val="2323121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To begin the construction of the canoe the mold was glued together and shadow sanded smooth as seen in Figure 31 and 32. Then the foam mold was covered with a layer of Flex Seal. The Flex Seal was used to prevent water from seeping into the mold and to aid with releasing the canoe from the mold.</a:t>
            </a:r>
          </a:p>
        </p:txBody>
      </p:sp>
      <p:sp>
        <p:nvSpPr>
          <p:cNvPr id="4" name="Slide Number Placeholder 3"/>
          <p:cNvSpPr>
            <a:spLocks noGrp="1"/>
          </p:cNvSpPr>
          <p:nvPr>
            <p:ph type="sldNum" sz="quarter" idx="5"/>
          </p:nvPr>
        </p:nvSpPr>
        <p:spPr/>
        <p:txBody>
          <a:bodyPr/>
          <a:lstStyle/>
          <a:p>
            <a:fld id="{3645032F-969C-4543-B046-F3DA821DD705}" type="slidenum">
              <a:rPr lang="en-US" smtClean="0"/>
              <a:t>29</a:t>
            </a:fld>
            <a:endParaRPr lang="en-US"/>
          </a:p>
        </p:txBody>
      </p:sp>
    </p:spTree>
    <p:extLst>
      <p:ext uri="{BB962C8B-B14F-4D97-AF65-F5344CB8AC3E}">
        <p14:creationId xmlns:p14="http://schemas.microsoft.com/office/powerpoint/2010/main" val="4056845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Figure 33 shows the Vaseline that was applied to the mold to aid in an easy release of the canoe from the mold. Then the first layer of concrete was applied. This concrete was colored blue for aesthetic purposes. After the first layer was complete the basalt mesh was placed into the concrete as seen in Figure 34. Each layer of concrete had to be a ¼’ thick to achieve the ½” canoe thickness. This was measured with wooden paint sticks. The team decided that paint stick were the best tool to measure because there was no worry about pushing the pant sticks into the foam mold and getting incorrect measurements. </a:t>
            </a:r>
          </a:p>
        </p:txBody>
      </p:sp>
      <p:sp>
        <p:nvSpPr>
          <p:cNvPr id="4" name="Slide Number Placeholder 3"/>
          <p:cNvSpPr>
            <a:spLocks noGrp="1"/>
          </p:cNvSpPr>
          <p:nvPr>
            <p:ph type="sldNum" sz="quarter" idx="5"/>
          </p:nvPr>
        </p:nvSpPr>
        <p:spPr/>
        <p:txBody>
          <a:bodyPr/>
          <a:lstStyle/>
          <a:p>
            <a:fld id="{3645032F-969C-4543-B046-F3DA821DD705}" type="slidenum">
              <a:rPr lang="en-US" smtClean="0"/>
              <a:t>30</a:t>
            </a:fld>
            <a:endParaRPr lang="en-US"/>
          </a:p>
        </p:txBody>
      </p:sp>
    </p:spTree>
    <p:extLst>
      <p:ext uri="{BB962C8B-B14F-4D97-AF65-F5344CB8AC3E}">
        <p14:creationId xmlns:p14="http://schemas.microsoft.com/office/powerpoint/2010/main" val="13282577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Figure 35 and 36 shows the team installing the mesh. As seen the team used claps to hold the mesh in place so that the spacing was correct. For reinforcement, the team placed reinforcement at the spine, gunwales, a full cage and around the bulk heads. The gunwales, spine and the ending on the bulkheads showed to  be the weakest points of the canoe it is for this reason that the team placed extra reinforcement at these locations.</a:t>
            </a:r>
          </a:p>
        </p:txBody>
      </p:sp>
      <p:sp>
        <p:nvSpPr>
          <p:cNvPr id="4" name="Slide Number Placeholder 3"/>
          <p:cNvSpPr>
            <a:spLocks noGrp="1"/>
          </p:cNvSpPr>
          <p:nvPr>
            <p:ph type="sldNum" sz="quarter" idx="5"/>
          </p:nvPr>
        </p:nvSpPr>
        <p:spPr/>
        <p:txBody>
          <a:bodyPr/>
          <a:lstStyle/>
          <a:p>
            <a:fld id="{3645032F-969C-4543-B046-F3DA821DD705}" type="slidenum">
              <a:rPr lang="en-US" smtClean="0"/>
              <a:t>31</a:t>
            </a:fld>
            <a:endParaRPr lang="en-US"/>
          </a:p>
        </p:txBody>
      </p:sp>
    </p:spTree>
    <p:extLst>
      <p:ext uri="{BB962C8B-B14F-4D97-AF65-F5344CB8AC3E}">
        <p14:creationId xmlns:p14="http://schemas.microsoft.com/office/powerpoint/2010/main" val="5757619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Then the final layer of concrete was placed and the bulkheads were installed. Each of the bulk heads were three feet in length and a rod was used to ensure that the concrete was consolidate around the bulk heads as shown in Figure 37. Figure 38 demonstrates the placement of the second layer of concrete into the canoe (Colored White).</a:t>
            </a:r>
          </a:p>
        </p:txBody>
      </p:sp>
      <p:sp>
        <p:nvSpPr>
          <p:cNvPr id="4" name="Slide Number Placeholder 3"/>
          <p:cNvSpPr>
            <a:spLocks noGrp="1"/>
          </p:cNvSpPr>
          <p:nvPr>
            <p:ph type="sldNum" sz="quarter" idx="5"/>
          </p:nvPr>
        </p:nvSpPr>
        <p:spPr/>
        <p:txBody>
          <a:bodyPr/>
          <a:lstStyle/>
          <a:p>
            <a:fld id="{3645032F-969C-4543-B046-F3DA821DD705}" type="slidenum">
              <a:rPr lang="en-US" smtClean="0"/>
              <a:t>32</a:t>
            </a:fld>
            <a:endParaRPr lang="en-US"/>
          </a:p>
        </p:txBody>
      </p:sp>
    </p:spTree>
    <p:extLst>
      <p:ext uri="{BB962C8B-B14F-4D97-AF65-F5344CB8AC3E}">
        <p14:creationId xmlns:p14="http://schemas.microsoft.com/office/powerpoint/2010/main" val="7758264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Once the canoe had been constructed the team set up a curing chamber around the canoe made up of PVC pipe and plastic sheeting as seen in Figure 39 and 40. Four humidifiers were placed inside the chamber so that the concrete in the canoe had enough moisture to cure correctly. The humidifying efforts are shown in Figure 41.</a:t>
            </a:r>
          </a:p>
        </p:txBody>
      </p:sp>
      <p:sp>
        <p:nvSpPr>
          <p:cNvPr id="4" name="Slide Number Placeholder 3"/>
          <p:cNvSpPr>
            <a:spLocks noGrp="1"/>
          </p:cNvSpPr>
          <p:nvPr>
            <p:ph type="sldNum" sz="quarter" idx="5"/>
          </p:nvPr>
        </p:nvSpPr>
        <p:spPr/>
        <p:txBody>
          <a:bodyPr/>
          <a:lstStyle/>
          <a:p>
            <a:fld id="{3645032F-969C-4543-B046-F3DA821DD705}" type="slidenum">
              <a:rPr lang="en-US" smtClean="0"/>
              <a:t>33</a:t>
            </a:fld>
            <a:endParaRPr lang="en-US"/>
          </a:p>
        </p:txBody>
      </p:sp>
    </p:spTree>
    <p:extLst>
      <p:ext uri="{BB962C8B-B14F-4D97-AF65-F5344CB8AC3E}">
        <p14:creationId xmlns:p14="http://schemas.microsoft.com/office/powerpoint/2010/main" val="40212476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Shown in Figures 42 and 43 is the canoe removed (mostly) from the canoe. The canoe was place back into the mold after release so that the inside of the canoe could be sanded with ease and provide support to the canoe. </a:t>
            </a:r>
          </a:p>
        </p:txBody>
      </p:sp>
      <p:sp>
        <p:nvSpPr>
          <p:cNvPr id="4" name="Slide Number Placeholder 3"/>
          <p:cNvSpPr>
            <a:spLocks noGrp="1"/>
          </p:cNvSpPr>
          <p:nvPr>
            <p:ph type="sldNum" sz="quarter" idx="5"/>
          </p:nvPr>
        </p:nvSpPr>
        <p:spPr/>
        <p:txBody>
          <a:bodyPr/>
          <a:lstStyle/>
          <a:p>
            <a:fld id="{3645032F-969C-4543-B046-F3DA821DD705}" type="slidenum">
              <a:rPr lang="en-US" smtClean="0"/>
              <a:t>34</a:t>
            </a:fld>
            <a:endParaRPr lang="en-US"/>
          </a:p>
        </p:txBody>
      </p:sp>
    </p:spTree>
    <p:extLst>
      <p:ext uri="{BB962C8B-B14F-4D97-AF65-F5344CB8AC3E}">
        <p14:creationId xmlns:p14="http://schemas.microsoft.com/office/powerpoint/2010/main" val="11649963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Due to the world events the conference was changed from a full-fledged conference to a virtual conference. This means that only the reports were scored. Figure 44 illustrates the Cover page of the Conference Report Submitted. NAU placed 9</a:t>
            </a:r>
            <a:r>
              <a:rPr lang="en-US" baseline="30000">
                <a:cs typeface="Calibri"/>
              </a:rPr>
              <a:t>th</a:t>
            </a:r>
            <a:r>
              <a:rPr lang="en-US">
                <a:cs typeface="Calibri"/>
              </a:rPr>
              <a:t> out of 18 schools. </a:t>
            </a:r>
          </a:p>
        </p:txBody>
      </p:sp>
      <p:sp>
        <p:nvSpPr>
          <p:cNvPr id="4" name="Slide Number Placeholder 3"/>
          <p:cNvSpPr>
            <a:spLocks noGrp="1"/>
          </p:cNvSpPr>
          <p:nvPr>
            <p:ph type="sldNum" sz="quarter" idx="5"/>
          </p:nvPr>
        </p:nvSpPr>
        <p:spPr/>
        <p:txBody>
          <a:bodyPr/>
          <a:lstStyle/>
          <a:p>
            <a:fld id="{3645032F-969C-4543-B046-F3DA821DD705}" type="slidenum">
              <a:rPr lang="en-US" smtClean="0"/>
              <a:t>35</a:t>
            </a:fld>
            <a:endParaRPr lang="en-US"/>
          </a:p>
        </p:txBody>
      </p:sp>
    </p:spTree>
    <p:extLst>
      <p:ext uri="{BB962C8B-B14F-4D97-AF65-F5344CB8AC3E}">
        <p14:creationId xmlns:p14="http://schemas.microsoft.com/office/powerpoint/2010/main" val="177720859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For the social impacts of this project, we were given the opportunity to teach an elementary class about our project. We answered questions and displayed actual samples of the mix for the canoe. This allowed us to show the importance of engineering to </a:t>
            </a:r>
            <a:r>
              <a:rPr lang="en-US">
                <a:cs typeface="Calibri"/>
              </a:rPr>
              <a:t>these children. </a:t>
            </a:r>
            <a:endParaRPr lang="en-US" dirty="0">
              <a:cs typeface="Calibri"/>
            </a:endParaRPr>
          </a:p>
          <a:p>
            <a:r>
              <a:rPr lang="en-US" dirty="0">
                <a:cs typeface="Calibri"/>
              </a:rPr>
              <a:t>During the length of this project, we also got the chance to increase the supplier network that the team has at their disposal.</a:t>
            </a:r>
          </a:p>
          <a:p>
            <a:r>
              <a:rPr lang="en-US" dirty="0">
                <a:cs typeface="Calibri"/>
              </a:rPr>
              <a:t>Economic Impacts for the project was the development of a shorter canoe, which in return needed less material for the project, which decreased the cost of the canoe.</a:t>
            </a:r>
          </a:p>
          <a:p>
            <a:r>
              <a:rPr lang="en-US" dirty="0">
                <a:cs typeface="Calibri"/>
              </a:rPr>
              <a:t>For Environmental Impacts, the utilization of recycled material and reusing Foam Pieces from past canoes helped the canoe be more environmentally sustainable.  </a:t>
            </a:r>
          </a:p>
        </p:txBody>
      </p:sp>
      <p:sp>
        <p:nvSpPr>
          <p:cNvPr id="4" name="Slide Number Placeholder 3"/>
          <p:cNvSpPr>
            <a:spLocks noGrp="1"/>
          </p:cNvSpPr>
          <p:nvPr>
            <p:ph type="sldNum" sz="quarter" idx="5"/>
          </p:nvPr>
        </p:nvSpPr>
        <p:spPr/>
        <p:txBody>
          <a:bodyPr/>
          <a:lstStyle/>
          <a:p>
            <a:fld id="{3645032F-969C-4543-B046-F3DA821DD705}" type="slidenum">
              <a:rPr lang="en-US" smtClean="0"/>
              <a:t>36</a:t>
            </a:fld>
            <a:endParaRPr lang="en-US"/>
          </a:p>
        </p:txBody>
      </p:sp>
    </p:spTree>
    <p:extLst>
      <p:ext uri="{BB962C8B-B14F-4D97-AF65-F5344CB8AC3E}">
        <p14:creationId xmlns:p14="http://schemas.microsoft.com/office/powerpoint/2010/main" val="40521162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total hours to complete this project was 960 hours. This is less than predicted since some of the conference deliverables were not completed due to the conference being cancelled.</a:t>
            </a:r>
          </a:p>
        </p:txBody>
      </p:sp>
      <p:sp>
        <p:nvSpPr>
          <p:cNvPr id="4" name="Slide Number Placeholder 3"/>
          <p:cNvSpPr>
            <a:spLocks noGrp="1"/>
          </p:cNvSpPr>
          <p:nvPr>
            <p:ph type="sldNum" sz="quarter" idx="5"/>
          </p:nvPr>
        </p:nvSpPr>
        <p:spPr/>
        <p:txBody>
          <a:bodyPr/>
          <a:lstStyle/>
          <a:p>
            <a:fld id="{3645032F-969C-4543-B046-F3DA821DD705}" type="slidenum">
              <a:rPr lang="en-US" smtClean="0"/>
              <a:t>37</a:t>
            </a:fld>
            <a:endParaRPr lang="en-US"/>
          </a:p>
        </p:txBody>
      </p:sp>
    </p:spTree>
    <p:extLst>
      <p:ext uri="{BB962C8B-B14F-4D97-AF65-F5344CB8AC3E}">
        <p14:creationId xmlns:p14="http://schemas.microsoft.com/office/powerpoint/2010/main" val="13966109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645032F-969C-4543-B046-F3DA821DD705}" type="slidenum">
              <a:rPr lang="en-US" smtClean="0"/>
              <a:t>39</a:t>
            </a:fld>
            <a:endParaRPr lang="en-US"/>
          </a:p>
        </p:txBody>
      </p:sp>
    </p:spTree>
    <p:extLst>
      <p:ext uri="{BB962C8B-B14F-4D97-AF65-F5344CB8AC3E}">
        <p14:creationId xmlns:p14="http://schemas.microsoft.com/office/powerpoint/2010/main" val="1193983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B5364F6-9885-4102-B603-3946B9EDA3EF}" type="datetime1">
              <a:rPr lang="en-US" smtClean="0"/>
              <a:t>4/23/20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4071198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9920960-280A-4EFF-834E-CFC13EAF9CF4}" type="datetime1">
              <a:rPr lang="en-US" smtClean="0"/>
              <a:t>4/23/20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1507800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9DC708-7C8A-4035-86FC-147056524967}" type="datetime1">
              <a:rPr lang="en-US" smtClean="0"/>
              <a:t>4/23/20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3441872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309503-A2A8-4CD2-9BF4-9E405D7FFC2D}" type="datetime1">
              <a:rPr lang="en-US" smtClean="0"/>
              <a:t>4/23/20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3753718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3130A68-06DD-4D41-AC95-38E6EEE05CBC}" type="datetime1">
              <a:rPr lang="en-US" smtClean="0"/>
              <a:t>4/23/20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4232157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D7CF9F6-6DFE-4078-94FE-64E2BDD2EE6F}" type="datetime1">
              <a:rPr lang="en-US" smtClean="0"/>
              <a:t>4/23/20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340246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D7AB2B-4EBE-47DF-ABA9-1E92F4FF6C55}" type="datetime1">
              <a:rPr lang="en-US" smtClean="0"/>
              <a:t>4/23/20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2913579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BB7ED5-DF6A-4060-A613-8F593090C1EA}" type="datetime1">
              <a:rPr lang="en-US" smtClean="0"/>
              <a:t>4/23/20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2645541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ABBA69-5909-4438-BD20-FA58E5D193DB}" type="datetime1">
              <a:rPr lang="en-US" smtClean="0"/>
              <a:t>4/23/20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1131641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D38D99-FB16-4DC6-85EE-E63656C9DE64}" type="datetime1">
              <a:rPr lang="en-US" smtClean="0"/>
              <a:t>4/23/20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2837680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DCF8D5-8FA8-4E0F-9576-E37EED0BC95D}" type="datetime1">
              <a:rPr lang="en-US" smtClean="0"/>
              <a:t>4/23/20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3466489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578117-99E6-4F35-86A5-A7453D460A1B}" type="datetime1">
              <a:rPr lang="en-US" smtClean="0"/>
              <a:t>4/23/20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FB18F3-0B29-4B2E-BD23-50950B937FFF}"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81256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5CAABC8-68BD-4137-B9D8-2504B6038107}" type="datetime1">
              <a:rPr lang="en-US" smtClean="0"/>
              <a:t>4/23/20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15828973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7B0717-F38B-4F75-8BAA-F742A12A9B69}" type="datetime1">
              <a:rPr lang="en-US" smtClean="0"/>
              <a:t>4/23/20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847331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307537C-3B9C-43AE-A798-531802073B65}" type="datetime1">
              <a:rPr lang="en-US" smtClean="0"/>
              <a:t>4/23/20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2361481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937E376-FE63-4229-AE1C-F59146C6BB91}" type="datetime1">
              <a:rPr lang="en-US" smtClean="0"/>
              <a:t>4/23/20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9206674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FC10D83-6F98-4093-B3A7-9F2797389F40}" type="datetime1">
              <a:rPr lang="en-US" smtClean="0"/>
              <a:t>4/23/20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FB18F3-0B29-4B2E-BD23-50950B937FFF}" type="slidenum">
              <a:rPr lang="en-US" smtClean="0"/>
              <a:t>‹#›</a:t>
            </a:fld>
            <a:endParaRPr lang="en-US"/>
          </a:p>
        </p:txBody>
      </p:sp>
    </p:spTree>
    <p:extLst>
      <p:ext uri="{BB962C8B-B14F-4D97-AF65-F5344CB8AC3E}">
        <p14:creationId xmlns:p14="http://schemas.microsoft.com/office/powerpoint/2010/main" val="4101998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E2B656C-A045-43F4-B35F-29FDC511880D}" type="datetime1">
              <a:rPr lang="en-US" smtClean="0"/>
              <a:t>4/23/20</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51FB18F3-0B29-4B2E-BD23-50950B937FFF}" type="slidenum">
              <a:rPr lang="en-US" smtClean="0"/>
              <a:t>‹#›</a:t>
            </a:fld>
            <a:endParaRPr lang="en-US"/>
          </a:p>
        </p:txBody>
      </p:sp>
    </p:spTree>
    <p:extLst>
      <p:ext uri="{BB962C8B-B14F-4D97-AF65-F5344CB8AC3E}">
        <p14:creationId xmlns:p14="http://schemas.microsoft.com/office/powerpoint/2010/main" val="1386569999"/>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hf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28.jpeg"/><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3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3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openxmlformats.org/officeDocument/2006/relationships/image" Target="../media/image57.jpe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EBD28-0C26-408B-9855-5DC1B4DD8A8C}"/>
              </a:ext>
            </a:extLst>
          </p:cNvPr>
          <p:cNvSpPr>
            <a:spLocks noGrp="1"/>
          </p:cNvSpPr>
          <p:nvPr>
            <p:ph type="ctrTitle"/>
          </p:nvPr>
        </p:nvSpPr>
        <p:spPr>
          <a:xfrm>
            <a:off x="126769" y="835383"/>
            <a:ext cx="4176469" cy="3094833"/>
          </a:xfrm>
        </p:spPr>
        <p:txBody>
          <a:bodyPr>
            <a:normAutofit fontScale="90000"/>
          </a:bodyPr>
          <a:lstStyle/>
          <a:p>
            <a:r>
              <a:rPr lang="en-US" sz="4200" dirty="0"/>
              <a:t>CENE 486C</a:t>
            </a:r>
            <a:br>
              <a:rPr lang="en-US" sz="4200" dirty="0"/>
            </a:br>
            <a:r>
              <a:rPr lang="en-US" sz="4200" dirty="0"/>
              <a:t>Final Presentation</a:t>
            </a:r>
            <a:br>
              <a:rPr lang="en-US" sz="4200" dirty="0"/>
            </a:br>
            <a:br>
              <a:rPr lang="en-US" sz="4200" dirty="0"/>
            </a:br>
            <a:r>
              <a:rPr lang="en-US" sz="4200" dirty="0"/>
              <a:t>Concrete Canoe: Agassiz</a:t>
            </a:r>
          </a:p>
        </p:txBody>
      </p:sp>
      <p:sp>
        <p:nvSpPr>
          <p:cNvPr id="3" name="Subtitle 2">
            <a:extLst>
              <a:ext uri="{FF2B5EF4-FFF2-40B4-BE49-F238E27FC236}">
                <a16:creationId xmlns:a16="http://schemas.microsoft.com/office/drawing/2014/main" id="{0F7785AD-8B66-4DF6-858A-F5DC22F9883C}"/>
              </a:ext>
            </a:extLst>
          </p:cNvPr>
          <p:cNvSpPr>
            <a:spLocks noGrp="1"/>
          </p:cNvSpPr>
          <p:nvPr>
            <p:ph type="subTitle" idx="1"/>
          </p:nvPr>
        </p:nvSpPr>
        <p:spPr>
          <a:xfrm>
            <a:off x="319200" y="4173940"/>
            <a:ext cx="3925423" cy="2533553"/>
          </a:xfrm>
        </p:spPr>
        <p:txBody>
          <a:bodyPr>
            <a:noAutofit/>
          </a:bodyPr>
          <a:lstStyle/>
          <a:p>
            <a:pPr algn="l">
              <a:lnSpc>
                <a:spcPct val="90000"/>
              </a:lnSpc>
              <a:spcBef>
                <a:spcPts val="0"/>
              </a:spcBef>
              <a:spcAft>
                <a:spcPts val="0"/>
              </a:spcAft>
            </a:pPr>
            <a:r>
              <a:rPr lang="en-US" sz="1800" dirty="0">
                <a:effectLst/>
              </a:rPr>
              <a:t> </a:t>
            </a:r>
            <a:r>
              <a:rPr lang="en-US" sz="2400" dirty="0">
                <a:effectLst/>
              </a:rPr>
              <a:t>By: Stephan Henderson, Logan Grijalva, Kristen Rasmussen, Conrad Senior, Carl Wilson </a:t>
            </a:r>
            <a:endParaRPr lang="en-US" sz="2400">
              <a:effectLst/>
            </a:endParaRPr>
          </a:p>
          <a:p>
            <a:pPr algn="l">
              <a:lnSpc>
                <a:spcPct val="90000"/>
              </a:lnSpc>
              <a:spcBef>
                <a:spcPts val="0"/>
              </a:spcBef>
              <a:spcAft>
                <a:spcPts val="0"/>
              </a:spcAft>
            </a:pPr>
            <a:r>
              <a:rPr lang="en-US" sz="2400" dirty="0">
                <a:effectLst/>
              </a:rPr>
              <a:t>		</a:t>
            </a:r>
            <a:endParaRPr lang="en-US" sz="1800" dirty="0">
              <a:effectLst/>
            </a:endParaRPr>
          </a:p>
          <a:p>
            <a:pPr algn="l">
              <a:lnSpc>
                <a:spcPct val="90000"/>
              </a:lnSpc>
            </a:pPr>
            <a:r>
              <a:rPr lang="en-US" sz="1800" dirty="0">
                <a:effectLst/>
              </a:rPr>
              <a:t>Date: 4/24/2020</a:t>
            </a:r>
            <a:endParaRPr lang="en-US" sz="1800" dirty="0">
              <a:ln>
                <a:solidFill>
                  <a:prstClr val="black">
                    <a:lumMod val="75000"/>
                    <a:lumOff val="25000"/>
                    <a:alpha val="10000"/>
                  </a:prstClr>
                </a:solidFill>
              </a:ln>
              <a:effectLst/>
            </a:endParaRPr>
          </a:p>
        </p:txBody>
      </p:sp>
      <p:pic>
        <p:nvPicPr>
          <p:cNvPr id="10" name="Picture 9">
            <a:extLst>
              <a:ext uri="{FF2B5EF4-FFF2-40B4-BE49-F238E27FC236}">
                <a16:creationId xmlns:a16="http://schemas.microsoft.com/office/drawing/2014/main" id="{08187575-5CB4-477B-AA47-020C6D2A78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12" name="Picture 11">
            <a:extLst>
              <a:ext uri="{FF2B5EF4-FFF2-40B4-BE49-F238E27FC236}">
                <a16:creationId xmlns:a16="http://schemas.microsoft.com/office/drawing/2014/main" id="{EE585F70-7C5D-424E-A182-39507AF48A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5" name="Picture 4">
            <a:extLst>
              <a:ext uri="{FF2B5EF4-FFF2-40B4-BE49-F238E27FC236}">
                <a16:creationId xmlns:a16="http://schemas.microsoft.com/office/drawing/2014/main" id="{773C9F68-A8CB-415D-8C8D-668F8C632C91}"/>
              </a:ext>
            </a:extLst>
          </p:cNvPr>
          <p:cNvPicPr>
            <a:picLocks noChangeAspect="1"/>
          </p:cNvPicPr>
          <p:nvPr/>
        </p:nvPicPr>
        <p:blipFill rotWithShape="1">
          <a:blip r:embed="rId5"/>
          <a:srcRect l="13317" r="13316" b="-1"/>
          <a:stretch/>
        </p:blipFill>
        <p:spPr>
          <a:xfrm>
            <a:off x="4654297" y="10"/>
            <a:ext cx="7537704" cy="6857990"/>
          </a:xfrm>
          <a:prstGeom prst="rect">
            <a:avLst/>
          </a:prstGeom>
        </p:spPr>
      </p:pic>
      <p:cxnSp>
        <p:nvCxnSpPr>
          <p:cNvPr id="6" name="Straight Connector 5">
            <a:extLst>
              <a:ext uri="{FF2B5EF4-FFF2-40B4-BE49-F238E27FC236}">
                <a16:creationId xmlns:a16="http://schemas.microsoft.com/office/drawing/2014/main" id="{D95095EC-3443-457D-9B84-B55C06470766}"/>
              </a:ext>
            </a:extLst>
          </p:cNvPr>
          <p:cNvCxnSpPr/>
          <p:nvPr/>
        </p:nvCxnSpPr>
        <p:spPr>
          <a:xfrm>
            <a:off x="357809" y="2504661"/>
            <a:ext cx="3680318" cy="0"/>
          </a:xfrm>
          <a:prstGeom prst="line">
            <a:avLst/>
          </a:prstGeom>
          <a:ln>
            <a:solidFill>
              <a:schemeClr val="tx1"/>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036962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167ED-B0FC-46BA-A42B-D8CBAC7ED533}"/>
              </a:ext>
            </a:extLst>
          </p:cNvPr>
          <p:cNvSpPr>
            <a:spLocks noGrp="1"/>
          </p:cNvSpPr>
          <p:nvPr>
            <p:ph type="title"/>
          </p:nvPr>
        </p:nvSpPr>
        <p:spPr/>
        <p:txBody>
          <a:bodyPr/>
          <a:lstStyle/>
          <a:p>
            <a:r>
              <a:rPr lang="en-US"/>
              <a:t>Project Introduction</a:t>
            </a:r>
          </a:p>
        </p:txBody>
      </p:sp>
      <p:sp>
        <p:nvSpPr>
          <p:cNvPr id="3" name="Content Placeholder 2">
            <a:extLst>
              <a:ext uri="{FF2B5EF4-FFF2-40B4-BE49-F238E27FC236}">
                <a16:creationId xmlns:a16="http://schemas.microsoft.com/office/drawing/2014/main" id="{72660C04-621A-4E31-9520-19E5AB7BFC3B}"/>
              </a:ext>
            </a:extLst>
          </p:cNvPr>
          <p:cNvSpPr>
            <a:spLocks noGrp="1"/>
          </p:cNvSpPr>
          <p:nvPr>
            <p:ph idx="1"/>
          </p:nvPr>
        </p:nvSpPr>
        <p:spPr>
          <a:xfrm>
            <a:off x="913795" y="1719534"/>
            <a:ext cx="5878891" cy="4187903"/>
          </a:xfrm>
        </p:spPr>
        <p:txBody>
          <a:bodyPr>
            <a:normAutofit/>
          </a:bodyPr>
          <a:lstStyle/>
          <a:p>
            <a:pPr marL="37465" indent="0">
              <a:buNone/>
            </a:pPr>
            <a:endParaRPr lang="en-US" sz="2200"/>
          </a:p>
          <a:p>
            <a:pPr marL="342265" indent="-269875"/>
            <a:r>
              <a:rPr lang="en-US" sz="2400">
                <a:ln>
                  <a:solidFill>
                    <a:prstClr val="black">
                      <a:lumMod val="75000"/>
                      <a:lumOff val="25000"/>
                      <a:alpha val="10000"/>
                    </a:prstClr>
                  </a:solidFill>
                </a:ln>
                <a:effectLst>
                  <a:outerShdw blurRad="9525" dist="25400" dir="14640000" algn="tl" rotWithShape="0">
                    <a:prstClr val="black">
                      <a:alpha val="30000"/>
                    </a:prstClr>
                  </a:outerShdw>
                </a:effectLst>
              </a:rPr>
              <a:t>Design, Build, and Race a Concrete Canoe </a:t>
            </a:r>
          </a:p>
          <a:p>
            <a:pPr marL="342265" indent="-269875"/>
            <a:r>
              <a:rPr lang="en-US" sz="2400">
                <a:ln>
                  <a:solidFill>
                    <a:prstClr val="black">
                      <a:lumMod val="75000"/>
                      <a:lumOff val="25000"/>
                      <a:alpha val="10000"/>
                    </a:prstClr>
                  </a:solidFill>
                </a:ln>
                <a:effectLst>
                  <a:outerShdw blurRad="9525" dist="25400" dir="14640000" algn="tl" rotWithShape="0">
                    <a:prstClr val="black">
                      <a:alpha val="30000"/>
                    </a:prstClr>
                  </a:outerShdw>
                </a:effectLst>
              </a:rPr>
              <a:t>NCCC publishes a Request for Proposal document that all teams must abide by</a:t>
            </a:r>
          </a:p>
          <a:p>
            <a:pPr marL="342265" indent="-269875"/>
            <a:r>
              <a:rPr lang="en-US" sz="2400">
                <a:ln>
                  <a:solidFill>
                    <a:prstClr val="black">
                      <a:lumMod val="75000"/>
                      <a:lumOff val="25000"/>
                      <a:alpha val="10000"/>
                    </a:prstClr>
                  </a:solidFill>
                </a:ln>
                <a:effectLst>
                  <a:outerShdw blurRad="9525" dist="25400" dir="14640000" algn="tl" rotWithShape="0">
                    <a:prstClr val="black">
                      <a:alpha val="30000"/>
                    </a:prstClr>
                  </a:outerShdw>
                </a:effectLst>
              </a:rPr>
              <a:t>Compete at the Pacific Southwest Conference at California State University, Fullerton on April 1- 4</a:t>
            </a:r>
            <a:endParaRPr lang="en-US" sz="220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lvl="1" indent="-269875"/>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lvl="1" indent="-269875"/>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buNone/>
            </a:pP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p:txBody>
      </p:sp>
      <p:pic>
        <p:nvPicPr>
          <p:cNvPr id="4" name="Picture 4" descr="A picture containing computer&#10;&#10;Description generated with very high confidence">
            <a:extLst>
              <a:ext uri="{FF2B5EF4-FFF2-40B4-BE49-F238E27FC236}">
                <a16:creationId xmlns:a16="http://schemas.microsoft.com/office/drawing/2014/main" id="{7D6E33CA-6259-4D02-A1E8-2A018E46F5F4}"/>
              </a:ext>
            </a:extLst>
          </p:cNvPr>
          <p:cNvPicPr>
            <a:picLocks noChangeAspect="1"/>
          </p:cNvPicPr>
          <p:nvPr/>
        </p:nvPicPr>
        <p:blipFill>
          <a:blip r:embed="rId3"/>
          <a:stretch>
            <a:fillRect/>
          </a:stretch>
        </p:blipFill>
        <p:spPr>
          <a:xfrm>
            <a:off x="7076678" y="1420620"/>
            <a:ext cx="3640053" cy="4682407"/>
          </a:xfrm>
          <a:prstGeom prst="rect">
            <a:avLst/>
          </a:prstGeom>
        </p:spPr>
      </p:pic>
      <p:sp>
        <p:nvSpPr>
          <p:cNvPr id="6" name="TextBox 5">
            <a:extLst>
              <a:ext uri="{FF2B5EF4-FFF2-40B4-BE49-F238E27FC236}">
                <a16:creationId xmlns:a16="http://schemas.microsoft.com/office/drawing/2014/main" id="{3AF953ED-1762-4319-80DE-D33D4D04FB47}"/>
              </a:ext>
            </a:extLst>
          </p:cNvPr>
          <p:cNvSpPr txBox="1"/>
          <p:nvPr/>
        </p:nvSpPr>
        <p:spPr>
          <a:xfrm>
            <a:off x="7098617" y="6103027"/>
            <a:ext cx="35992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Figure 1: NCCC Request for Proposals [1] </a:t>
            </a:r>
          </a:p>
        </p:txBody>
      </p:sp>
      <p:sp>
        <p:nvSpPr>
          <p:cNvPr id="7" name="Slide Number Placeholder 6">
            <a:extLst>
              <a:ext uri="{FF2B5EF4-FFF2-40B4-BE49-F238E27FC236}">
                <a16:creationId xmlns:a16="http://schemas.microsoft.com/office/drawing/2014/main" id="{EB6AD27C-2611-489F-8F34-9376D3D8CAE7}"/>
              </a:ext>
            </a:extLst>
          </p:cNvPr>
          <p:cNvSpPr>
            <a:spLocks noGrp="1"/>
          </p:cNvSpPr>
          <p:nvPr>
            <p:ph type="sldNum" sz="quarter" idx="12"/>
          </p:nvPr>
        </p:nvSpPr>
        <p:spPr/>
        <p:txBody>
          <a:bodyPr/>
          <a:lstStyle/>
          <a:p>
            <a:fld id="{51FB18F3-0B29-4B2E-BD23-50950B937FFF}" type="slidenum">
              <a:rPr lang="en-US" smtClean="0"/>
              <a:t>2</a:t>
            </a:fld>
            <a:endParaRPr lang="en-US"/>
          </a:p>
        </p:txBody>
      </p:sp>
    </p:spTree>
    <p:extLst>
      <p:ext uri="{BB962C8B-B14F-4D97-AF65-F5344CB8AC3E}">
        <p14:creationId xmlns:p14="http://schemas.microsoft.com/office/powerpoint/2010/main" val="2060251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6795A-3D6E-4735-8F81-3E19B940FDF4}"/>
              </a:ext>
            </a:extLst>
          </p:cNvPr>
          <p:cNvSpPr>
            <a:spLocks noGrp="1"/>
          </p:cNvSpPr>
          <p:nvPr>
            <p:ph type="title"/>
          </p:nvPr>
        </p:nvSpPr>
        <p:spPr>
          <a:xfrm>
            <a:off x="923441" y="243068"/>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1: Mix Material Acquisitions </a:t>
            </a:r>
            <a:endParaRPr lang="en-US"/>
          </a:p>
        </p:txBody>
      </p:sp>
      <p:pic>
        <p:nvPicPr>
          <p:cNvPr id="5" name="Picture 5" descr="A bowl of food&#10;&#10;Description generated with high confidence">
            <a:extLst>
              <a:ext uri="{FF2B5EF4-FFF2-40B4-BE49-F238E27FC236}">
                <a16:creationId xmlns:a16="http://schemas.microsoft.com/office/drawing/2014/main" id="{3AB3CD4B-628A-4582-8305-D230B8F7B325}"/>
              </a:ext>
            </a:extLst>
          </p:cNvPr>
          <p:cNvPicPr>
            <a:picLocks noGrp="1" noChangeAspect="1"/>
          </p:cNvPicPr>
          <p:nvPr>
            <p:ph idx="1"/>
          </p:nvPr>
        </p:nvPicPr>
        <p:blipFill rotWithShape="1">
          <a:blip r:embed="rId3"/>
          <a:srcRect l="15122" t="2597" r="20976" b="12662"/>
          <a:stretch/>
        </p:blipFill>
        <p:spPr>
          <a:xfrm>
            <a:off x="423653" y="1336981"/>
            <a:ext cx="2797539" cy="2805140"/>
          </a:xfrm>
        </p:spPr>
      </p:pic>
      <p:sp>
        <p:nvSpPr>
          <p:cNvPr id="4" name="Slide Number Placeholder 3">
            <a:extLst>
              <a:ext uri="{FF2B5EF4-FFF2-40B4-BE49-F238E27FC236}">
                <a16:creationId xmlns:a16="http://schemas.microsoft.com/office/drawing/2014/main" id="{CFC23812-0768-4B7B-92A0-5D52C8C6AD0C}"/>
              </a:ext>
            </a:extLst>
          </p:cNvPr>
          <p:cNvSpPr>
            <a:spLocks noGrp="1"/>
          </p:cNvSpPr>
          <p:nvPr>
            <p:ph type="sldNum" sz="quarter" idx="12"/>
          </p:nvPr>
        </p:nvSpPr>
        <p:spPr/>
        <p:txBody>
          <a:bodyPr/>
          <a:lstStyle/>
          <a:p>
            <a:fld id="{51FB18F3-0B29-4B2E-BD23-50950B937FFF}" type="slidenum">
              <a:rPr lang="en-US" smtClean="0"/>
              <a:t>3</a:t>
            </a:fld>
            <a:endParaRPr lang="en-US"/>
          </a:p>
        </p:txBody>
      </p:sp>
      <p:pic>
        <p:nvPicPr>
          <p:cNvPr id="7" name="Picture 7" descr="A picture containing indoor, person, sitting, table&#10;&#10;Description generated with very high confidence">
            <a:extLst>
              <a:ext uri="{FF2B5EF4-FFF2-40B4-BE49-F238E27FC236}">
                <a16:creationId xmlns:a16="http://schemas.microsoft.com/office/drawing/2014/main" id="{082E3507-BF2F-4756-B397-88099D9F3979}"/>
              </a:ext>
            </a:extLst>
          </p:cNvPr>
          <p:cNvPicPr>
            <a:picLocks noChangeAspect="1"/>
          </p:cNvPicPr>
          <p:nvPr/>
        </p:nvPicPr>
        <p:blipFill>
          <a:blip r:embed="rId4"/>
          <a:stretch>
            <a:fillRect/>
          </a:stretch>
        </p:blipFill>
        <p:spPr>
          <a:xfrm rot="5400000">
            <a:off x="3176285" y="3022440"/>
            <a:ext cx="2945756" cy="2211728"/>
          </a:xfrm>
          <a:prstGeom prst="rect">
            <a:avLst/>
          </a:prstGeom>
        </p:spPr>
      </p:pic>
      <p:pic>
        <p:nvPicPr>
          <p:cNvPr id="11" name="Picture 11" descr="A picture containing indoor, bench, sitting, wooden&#10;&#10;Description generated with very high confidence">
            <a:extLst>
              <a:ext uri="{FF2B5EF4-FFF2-40B4-BE49-F238E27FC236}">
                <a16:creationId xmlns:a16="http://schemas.microsoft.com/office/drawing/2014/main" id="{60798B6A-9DB7-41D6-B3A7-97FD6147B70E}"/>
              </a:ext>
            </a:extLst>
          </p:cNvPr>
          <p:cNvPicPr>
            <a:picLocks noChangeAspect="1"/>
          </p:cNvPicPr>
          <p:nvPr/>
        </p:nvPicPr>
        <p:blipFill>
          <a:blip r:embed="rId5"/>
          <a:stretch>
            <a:fillRect/>
          </a:stretch>
        </p:blipFill>
        <p:spPr>
          <a:xfrm rot="5340000">
            <a:off x="8163773" y="2785443"/>
            <a:ext cx="3032567" cy="2269602"/>
          </a:xfrm>
          <a:prstGeom prst="rect">
            <a:avLst/>
          </a:prstGeom>
        </p:spPr>
      </p:pic>
      <p:sp>
        <p:nvSpPr>
          <p:cNvPr id="13" name="TextBox 12">
            <a:extLst>
              <a:ext uri="{FF2B5EF4-FFF2-40B4-BE49-F238E27FC236}">
                <a16:creationId xmlns:a16="http://schemas.microsoft.com/office/drawing/2014/main" id="{CC2B67FC-CDB6-43D3-BF4A-3EA297FA4525}"/>
              </a:ext>
            </a:extLst>
          </p:cNvPr>
          <p:cNvSpPr txBox="1"/>
          <p:nvPr/>
        </p:nvSpPr>
        <p:spPr>
          <a:xfrm>
            <a:off x="326021" y="4126374"/>
            <a:ext cx="299398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Figure 2: Uncrushed Ultralightweight Foamed Class Aggregate (UL FGA)</a:t>
            </a:r>
          </a:p>
          <a:p>
            <a:pPr algn="ctr"/>
            <a:r>
              <a:rPr lang="en-US" sz="1400"/>
              <a:t>Photo Credit: Conrad S. </a:t>
            </a:r>
          </a:p>
        </p:txBody>
      </p:sp>
      <p:sp>
        <p:nvSpPr>
          <p:cNvPr id="14" name="TextBox 13">
            <a:extLst>
              <a:ext uri="{FF2B5EF4-FFF2-40B4-BE49-F238E27FC236}">
                <a16:creationId xmlns:a16="http://schemas.microsoft.com/office/drawing/2014/main" id="{40F63A67-2628-4DCA-B13D-34EAD4DAA6E9}"/>
              </a:ext>
            </a:extLst>
          </p:cNvPr>
          <p:cNvSpPr txBox="1"/>
          <p:nvPr/>
        </p:nvSpPr>
        <p:spPr>
          <a:xfrm>
            <a:off x="3256466" y="5609983"/>
            <a:ext cx="289752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Figure 3: Crushed UL-FGA</a:t>
            </a:r>
            <a:endParaRPr lang="en-US" sz="2000"/>
          </a:p>
          <a:p>
            <a:pPr algn="ctr"/>
            <a:r>
              <a:rPr lang="en-US" sz="1400"/>
              <a:t>Photo Credit: Conrad S.</a:t>
            </a:r>
          </a:p>
        </p:txBody>
      </p:sp>
      <p:sp>
        <p:nvSpPr>
          <p:cNvPr id="16" name="TextBox 15">
            <a:extLst>
              <a:ext uri="{FF2B5EF4-FFF2-40B4-BE49-F238E27FC236}">
                <a16:creationId xmlns:a16="http://schemas.microsoft.com/office/drawing/2014/main" id="{F7008B03-9D14-4CAC-A8BD-0E5E17277564}"/>
              </a:ext>
            </a:extLst>
          </p:cNvPr>
          <p:cNvSpPr txBox="1"/>
          <p:nvPr/>
        </p:nvSpPr>
        <p:spPr>
          <a:xfrm>
            <a:off x="7882722" y="5490619"/>
            <a:ext cx="343767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Figure 5: Drying Wet Ul-FGA</a:t>
            </a:r>
          </a:p>
          <a:p>
            <a:pPr algn="ctr"/>
            <a:r>
              <a:rPr lang="en-US" sz="1400"/>
              <a:t>Photo Credit: Conrad S.</a:t>
            </a:r>
          </a:p>
        </p:txBody>
      </p:sp>
      <p:pic>
        <p:nvPicPr>
          <p:cNvPr id="3" name="Picture 5" descr="A picture containing indoor, building, window, small&#10;&#10;Description generated with very high confidence">
            <a:extLst>
              <a:ext uri="{FF2B5EF4-FFF2-40B4-BE49-F238E27FC236}">
                <a16:creationId xmlns:a16="http://schemas.microsoft.com/office/drawing/2014/main" id="{9B7F48E9-E2BF-47A7-BC2C-E58DE8662441}"/>
              </a:ext>
            </a:extLst>
          </p:cNvPr>
          <p:cNvPicPr>
            <a:picLocks noChangeAspect="1"/>
          </p:cNvPicPr>
          <p:nvPr/>
        </p:nvPicPr>
        <p:blipFill rotWithShape="1">
          <a:blip r:embed="rId6"/>
          <a:srcRect l="5634" t="11737" r="6536" b="12676"/>
          <a:stretch/>
        </p:blipFill>
        <p:spPr>
          <a:xfrm rot="5400000">
            <a:off x="5518049" y="1799564"/>
            <a:ext cx="3248522" cy="2095278"/>
          </a:xfrm>
          <a:prstGeom prst="rect">
            <a:avLst/>
          </a:prstGeom>
        </p:spPr>
      </p:pic>
      <p:sp>
        <p:nvSpPr>
          <p:cNvPr id="8" name="TextBox 7">
            <a:extLst>
              <a:ext uri="{FF2B5EF4-FFF2-40B4-BE49-F238E27FC236}">
                <a16:creationId xmlns:a16="http://schemas.microsoft.com/office/drawing/2014/main" id="{D8D39BB0-A281-45E4-8B4D-13F8DD647E93}"/>
              </a:ext>
            </a:extLst>
          </p:cNvPr>
          <p:cNvSpPr txBox="1"/>
          <p:nvPr/>
        </p:nvSpPr>
        <p:spPr>
          <a:xfrm>
            <a:off x="5775767" y="4473614"/>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Figure 4: Dry Sieving </a:t>
            </a:r>
            <a:endParaRPr lang="en-US" sz="2000"/>
          </a:p>
          <a:p>
            <a:pPr algn="ctr"/>
            <a:r>
              <a:rPr lang="en-US" sz="1400"/>
              <a:t>Photo Credit: Conrad S. </a:t>
            </a:r>
          </a:p>
        </p:txBody>
      </p:sp>
    </p:spTree>
    <p:extLst>
      <p:ext uri="{BB962C8B-B14F-4D97-AF65-F5344CB8AC3E}">
        <p14:creationId xmlns:p14="http://schemas.microsoft.com/office/powerpoint/2010/main" val="449781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graphicFrame>
            <p:nvGraphicFramePr>
              <p:cNvPr id="5" name="Table 5">
                <a:extLst>
                  <a:ext uri="{FF2B5EF4-FFF2-40B4-BE49-F238E27FC236}">
                    <a16:creationId xmlns:a16="http://schemas.microsoft.com/office/drawing/2014/main" id="{F1E199ED-3EA5-44E4-85FB-6B72B9CEC609}"/>
                  </a:ext>
                </a:extLst>
              </p:cNvPr>
              <p:cNvGraphicFramePr>
                <a:graphicFrameLocks noGrp="1"/>
              </p:cNvGraphicFramePr>
              <p:nvPr>
                <p:ph idx="1"/>
                <p:extLst>
                  <p:ext uri="{D42A27DB-BD31-4B8C-83A1-F6EECF244321}">
                    <p14:modId xmlns:p14="http://schemas.microsoft.com/office/powerpoint/2010/main" val="1206834763"/>
                  </p:ext>
                </p:extLst>
              </p:nvPr>
            </p:nvGraphicFramePr>
            <p:xfrm>
              <a:off x="620615" y="787735"/>
              <a:ext cx="10534850" cy="2643694"/>
            </p:xfrm>
            <a:graphic>
              <a:graphicData uri="http://schemas.openxmlformats.org/drawingml/2006/table">
                <a:tbl>
                  <a:tblPr firstRow="1" bandRow="1">
                    <a:tableStyleId>{5C22544A-7EE6-4342-B048-85BDC9FD1C3A}</a:tableStyleId>
                  </a:tblPr>
                  <a:tblGrid>
                    <a:gridCol w="1934941">
                      <a:extLst>
                        <a:ext uri="{9D8B030D-6E8A-4147-A177-3AD203B41FA5}">
                          <a16:colId xmlns:a16="http://schemas.microsoft.com/office/drawing/2014/main" val="1696443038"/>
                        </a:ext>
                      </a:extLst>
                    </a:gridCol>
                    <a:gridCol w="2735138">
                      <a:extLst>
                        <a:ext uri="{9D8B030D-6E8A-4147-A177-3AD203B41FA5}">
                          <a16:colId xmlns:a16="http://schemas.microsoft.com/office/drawing/2014/main" val="3477469796"/>
                        </a:ext>
                      </a:extLst>
                    </a:gridCol>
                    <a:gridCol w="3371471">
                      <a:extLst>
                        <a:ext uri="{9D8B030D-6E8A-4147-A177-3AD203B41FA5}">
                          <a16:colId xmlns:a16="http://schemas.microsoft.com/office/drawing/2014/main" val="706865597"/>
                        </a:ext>
                      </a:extLst>
                    </a:gridCol>
                    <a:gridCol w="2493300">
                      <a:extLst>
                        <a:ext uri="{9D8B030D-6E8A-4147-A177-3AD203B41FA5}">
                          <a16:colId xmlns:a16="http://schemas.microsoft.com/office/drawing/2014/main" val="1703608458"/>
                        </a:ext>
                      </a:extLst>
                    </a:gridCol>
                  </a:tblGrid>
                  <a:tr h="434050">
                    <a:tc gridSpan="4">
                      <a:txBody>
                        <a:bodyPr/>
                        <a:lstStyle/>
                        <a:p>
                          <a:pPr algn="ctr"/>
                          <a:r>
                            <a:rPr lang="en-US"/>
                            <a:t>Table 1: C/CM Ratio &amp; Aggregate Gradation</a:t>
                          </a:r>
                        </a:p>
                      </a:txBody>
                      <a:tcPr anchor="ctr"/>
                    </a:tc>
                    <a:tc hMerge="1">
                      <a:txBody>
                        <a:bodyPr/>
                        <a:lstStyle/>
                        <a:p>
                          <a:endParaRPr lang="en-US"/>
                        </a:p>
                      </a:txBody>
                      <a:tcPr/>
                    </a:tc>
                    <a:tc hMerge="1">
                      <a:txBody>
                        <a:bodyPr/>
                        <a:lstStyle/>
                        <a:p>
                          <a:endParaRPr lang="en-US"/>
                        </a:p>
                      </a:txBody>
                      <a:tcPr/>
                    </a:tc>
                    <a:tc hMerge="1">
                      <a:txBody>
                        <a:bodyPr/>
                        <a:lstStyle/>
                        <a:p>
                          <a:pPr lvl="0">
                            <a:buNone/>
                          </a:pPr>
                          <a:endParaRPr lang="en-US"/>
                        </a:p>
                      </a:txBody>
                      <a:tcPr/>
                    </a:tc>
                    <a:extLst>
                      <a:ext uri="{0D108BD9-81ED-4DB2-BD59-A6C34878D82A}">
                        <a16:rowId xmlns:a16="http://schemas.microsoft.com/office/drawing/2014/main" val="822571622"/>
                      </a:ext>
                    </a:extLst>
                  </a:tr>
                  <a:tr h="605910">
                    <a:tc>
                      <a:txBody>
                        <a:bodyPr/>
                        <a:lstStyle/>
                        <a:p>
                          <a:r>
                            <a:rPr lang="en-US"/>
                            <a:t>Mix Number </a:t>
                          </a:r>
                        </a:p>
                      </a:txBody>
                      <a:tcPr>
                        <a:solidFill>
                          <a:schemeClr val="accent1">
                            <a:lumMod val="60000"/>
                            <a:lumOff val="40000"/>
                          </a:schemeClr>
                        </a:solidFill>
                      </a:tcPr>
                    </a:tc>
                    <a:tc>
                      <a:txBody>
                        <a:bodyPr/>
                        <a:lstStyle/>
                        <a:p>
                          <a:r>
                            <a:rPr lang="en-US"/>
                            <a:t>Characteristic of Interest </a:t>
                          </a:r>
                        </a:p>
                      </a:txBody>
                      <a:tcPr>
                        <a:solidFill>
                          <a:schemeClr val="accent1">
                            <a:lumMod val="60000"/>
                            <a:lumOff val="40000"/>
                          </a:schemeClr>
                        </a:solidFill>
                      </a:tcPr>
                    </a:tc>
                    <a:tc>
                      <a:txBody>
                        <a:bodyPr/>
                        <a:lstStyle/>
                        <a:p>
                          <a:r>
                            <a:rPr lang="en-US"/>
                            <a:t>28-day Compressive Strength (psi)</a:t>
                          </a:r>
                        </a:p>
                      </a:txBody>
                      <a:tcPr>
                        <a:solidFill>
                          <a:schemeClr val="accent1">
                            <a:lumMod val="60000"/>
                            <a:lumOff val="40000"/>
                          </a:schemeClr>
                        </a:solidFill>
                      </a:tcPr>
                    </a:tc>
                    <a:tc>
                      <a:txBody>
                        <a:bodyPr/>
                        <a:lstStyle/>
                        <a:p>
                          <a:pPr lvl="0">
                            <a:buNone/>
                          </a:pPr>
                          <a:r>
                            <a:rPr lang="en-US"/>
                            <a:t>Unit Weight</a:t>
                          </a:r>
                        </a:p>
                        <a:p>
                          <a:pPr lvl="0">
                            <a:buNone/>
                          </a:pPr>
                          <a:r>
                            <a:rPr lang="en-US"/>
                            <a:t> (pcf)</a:t>
                          </a:r>
                          <a14:m>
                            <m:oMath xmlns:m="http://schemas.openxmlformats.org/officeDocument/2006/math">
                              <m:r>
                                <a:rPr lang="en-US" b="0" i="1" smtClean="0">
                                  <a:latin typeface="Cambria Math" panose="02040503050406030204" pitchFamily="18" charset="0"/>
                                </a:rPr>
                                <m:t>𝑙𝑏</m:t>
                              </m:r>
                              <m:r>
                                <a:rPr lang="en-US" b="0" i="1" smtClean="0">
                                  <a:latin typeface="Cambria Math" panose="02040503050406030204" pitchFamily="18" charset="0"/>
                                </a:rPr>
                                <m:t>/</m:t>
                              </m:r>
                              <m:r>
                                <a:rPr lang="en-US" b="0" i="1" smtClean="0">
                                  <a:latin typeface="Cambria Math" panose="02040503050406030204" pitchFamily="18" charset="0"/>
                                </a:rPr>
                                <m:t>𝑓</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𝑡</m:t>
                                  </m:r>
                                </m:e>
                                <m:sup>
                                  <m:r>
                                    <a:rPr lang="en-US" b="0" i="1" smtClean="0">
                                      <a:latin typeface="Cambria Math" panose="02040503050406030204" pitchFamily="18" charset="0"/>
                                    </a:rPr>
                                    <m:t>3</m:t>
                                  </m:r>
                                </m:sup>
                              </m:sSup>
                              <m:r>
                                <a:rPr lang="en-US" b="0" i="1" smtClean="0">
                                  <a:latin typeface="Cambria Math" panose="02040503050406030204" pitchFamily="18" charset="0"/>
                                </a:rPr>
                                <m:t>)</m:t>
                              </m:r>
                            </m:oMath>
                          </a14:m>
                          <a:endParaRPr lang="en-US"/>
                        </a:p>
                      </a:txBody>
                      <a:tcPr>
                        <a:solidFill>
                          <a:schemeClr val="accent1">
                            <a:lumMod val="60000"/>
                            <a:lumOff val="40000"/>
                          </a:schemeClr>
                        </a:solidFill>
                      </a:tcPr>
                    </a:tc>
                    <a:extLst>
                      <a:ext uri="{0D108BD9-81ED-4DB2-BD59-A6C34878D82A}">
                        <a16:rowId xmlns:a16="http://schemas.microsoft.com/office/drawing/2014/main" val="403313040"/>
                      </a:ext>
                    </a:extLst>
                  </a:tr>
                  <a:tr h="392391">
                    <a:tc>
                      <a:txBody>
                        <a:bodyPr/>
                        <a:lstStyle/>
                        <a:p>
                          <a:pPr algn="ctr"/>
                          <a:r>
                            <a:rPr lang="en-US"/>
                            <a:t>4</a:t>
                          </a:r>
                        </a:p>
                      </a:txBody>
                      <a:tcPr/>
                    </a:tc>
                    <a:tc>
                      <a:txBody>
                        <a:bodyPr/>
                        <a:lstStyle/>
                        <a:p>
                          <a:pPr algn="ctr"/>
                          <a:r>
                            <a:rPr lang="en-US"/>
                            <a:t>12% C/CM</a:t>
                          </a:r>
                        </a:p>
                      </a:txBody>
                      <a:tcPr/>
                    </a:tc>
                    <a:tc>
                      <a:txBody>
                        <a:bodyPr/>
                        <a:lstStyle/>
                        <a:p>
                          <a:pPr algn="ctr"/>
                          <a:r>
                            <a:rPr lang="en-US"/>
                            <a:t>600</a:t>
                          </a:r>
                        </a:p>
                      </a:txBody>
                      <a:tcPr/>
                    </a:tc>
                    <a:tc>
                      <a:txBody>
                        <a:bodyPr/>
                        <a:lstStyle/>
                        <a:p>
                          <a:pPr lvl="0" algn="ctr">
                            <a:buNone/>
                          </a:pPr>
                          <a:r>
                            <a:rPr lang="en-US"/>
                            <a:t>70</a:t>
                          </a:r>
                        </a:p>
                      </a:txBody>
                      <a:tcPr/>
                    </a:tc>
                    <a:extLst>
                      <a:ext uri="{0D108BD9-81ED-4DB2-BD59-A6C34878D82A}">
                        <a16:rowId xmlns:a16="http://schemas.microsoft.com/office/drawing/2014/main" val="2480284093"/>
                      </a:ext>
                    </a:extLst>
                  </a:tr>
                  <a:tr h="392391">
                    <a:tc>
                      <a:txBody>
                        <a:bodyPr/>
                        <a:lstStyle/>
                        <a:p>
                          <a:pPr algn="ctr"/>
                          <a:r>
                            <a:rPr lang="en-US"/>
                            <a:t>5</a:t>
                          </a:r>
                        </a:p>
                      </a:txBody>
                      <a:tcPr/>
                    </a:tc>
                    <a:tc>
                      <a:txBody>
                        <a:bodyPr/>
                        <a:lstStyle/>
                        <a:p>
                          <a:pPr algn="ctr"/>
                          <a:r>
                            <a:rPr lang="en-US"/>
                            <a:t>70% C/CM</a:t>
                          </a:r>
                        </a:p>
                      </a:txBody>
                      <a:tcPr/>
                    </a:tc>
                    <a:tc>
                      <a:txBody>
                        <a:bodyPr/>
                        <a:lstStyle/>
                        <a:p>
                          <a:pPr algn="ctr"/>
                          <a:r>
                            <a:rPr lang="en-US"/>
                            <a:t>3970</a:t>
                          </a:r>
                        </a:p>
                      </a:txBody>
                      <a:tcPr/>
                    </a:tc>
                    <a:tc>
                      <a:txBody>
                        <a:bodyPr/>
                        <a:lstStyle/>
                        <a:p>
                          <a:pPr lvl="0" algn="ctr">
                            <a:buNone/>
                          </a:pPr>
                          <a:r>
                            <a:rPr lang="en-US"/>
                            <a:t>73</a:t>
                          </a:r>
                        </a:p>
                      </a:txBody>
                      <a:tcPr/>
                    </a:tc>
                    <a:extLst>
                      <a:ext uri="{0D108BD9-81ED-4DB2-BD59-A6C34878D82A}">
                        <a16:rowId xmlns:a16="http://schemas.microsoft.com/office/drawing/2014/main" val="4036559743"/>
                      </a:ext>
                    </a:extLst>
                  </a:tr>
                  <a:tr h="392391">
                    <a:tc>
                      <a:txBody>
                        <a:bodyPr/>
                        <a:lstStyle/>
                        <a:p>
                          <a:pPr algn="ctr"/>
                          <a:r>
                            <a:rPr lang="en-US"/>
                            <a:t>6</a:t>
                          </a:r>
                        </a:p>
                      </a:txBody>
                      <a:tcPr/>
                    </a:tc>
                    <a:tc>
                      <a:txBody>
                        <a:bodyPr/>
                        <a:lstStyle/>
                        <a:p>
                          <a:pPr algn="ctr"/>
                          <a:r>
                            <a:rPr lang="en-US"/>
                            <a:t>55% C/CM</a:t>
                          </a:r>
                        </a:p>
                      </a:txBody>
                      <a:tcPr/>
                    </a:tc>
                    <a:tc>
                      <a:txBody>
                        <a:bodyPr/>
                        <a:lstStyle/>
                        <a:p>
                          <a:pPr algn="ctr"/>
                          <a:r>
                            <a:rPr lang="en-US"/>
                            <a:t>3020</a:t>
                          </a:r>
                        </a:p>
                      </a:txBody>
                      <a:tcPr/>
                    </a:tc>
                    <a:tc>
                      <a:txBody>
                        <a:bodyPr/>
                        <a:lstStyle/>
                        <a:p>
                          <a:pPr lvl="0" algn="ctr">
                            <a:buNone/>
                          </a:pPr>
                          <a:r>
                            <a:rPr lang="en-US"/>
                            <a:t>73</a:t>
                          </a:r>
                        </a:p>
                      </a:txBody>
                      <a:tcPr/>
                    </a:tc>
                    <a:extLst>
                      <a:ext uri="{0D108BD9-81ED-4DB2-BD59-A6C34878D82A}">
                        <a16:rowId xmlns:a16="http://schemas.microsoft.com/office/drawing/2014/main" val="1922198789"/>
                      </a:ext>
                    </a:extLst>
                  </a:tr>
                  <a:tr h="392391">
                    <a:tc>
                      <a:txBody>
                        <a:bodyPr/>
                        <a:lstStyle/>
                        <a:p>
                          <a:pPr algn="ctr"/>
                          <a:r>
                            <a:rPr lang="en-US"/>
                            <a:t>7</a:t>
                          </a:r>
                        </a:p>
                      </a:txBody>
                      <a:tcPr/>
                    </a:tc>
                    <a:tc>
                      <a:txBody>
                        <a:bodyPr/>
                        <a:lstStyle/>
                        <a:p>
                          <a:pPr algn="ctr"/>
                          <a:r>
                            <a:rPr lang="en-US"/>
                            <a:t>40% C/CM</a:t>
                          </a:r>
                        </a:p>
                      </a:txBody>
                      <a:tcPr/>
                    </a:tc>
                    <a:tc>
                      <a:txBody>
                        <a:bodyPr/>
                        <a:lstStyle/>
                        <a:p>
                          <a:pPr algn="ctr"/>
                          <a:r>
                            <a:rPr lang="en-US"/>
                            <a:t>910</a:t>
                          </a:r>
                        </a:p>
                      </a:txBody>
                      <a:tcPr/>
                    </a:tc>
                    <a:tc>
                      <a:txBody>
                        <a:bodyPr/>
                        <a:lstStyle/>
                        <a:p>
                          <a:pPr lvl="0" algn="ctr">
                            <a:buNone/>
                          </a:pPr>
                          <a:r>
                            <a:rPr lang="en-US"/>
                            <a:t>74</a:t>
                          </a:r>
                        </a:p>
                      </a:txBody>
                      <a:tcPr/>
                    </a:tc>
                    <a:extLst>
                      <a:ext uri="{0D108BD9-81ED-4DB2-BD59-A6C34878D82A}">
                        <a16:rowId xmlns:a16="http://schemas.microsoft.com/office/drawing/2014/main" val="3865199578"/>
                      </a:ext>
                    </a:extLst>
                  </a:tr>
                </a:tbl>
              </a:graphicData>
            </a:graphic>
          </p:graphicFrame>
        </mc:Choice>
        <mc:Fallback xmlns="">
          <p:graphicFrame>
            <p:nvGraphicFramePr>
              <p:cNvPr id="5" name="Table 5">
                <a:extLst>
                  <a:ext uri="{FF2B5EF4-FFF2-40B4-BE49-F238E27FC236}">
                    <a16:creationId xmlns:a16="http://schemas.microsoft.com/office/drawing/2014/main" id="{F1E199ED-3EA5-44E4-85FB-6B72B9CEC609}"/>
                  </a:ext>
                </a:extLst>
              </p:cNvPr>
              <p:cNvGraphicFramePr>
                <a:graphicFrameLocks noGrp="1"/>
              </p:cNvGraphicFramePr>
              <p:nvPr>
                <p:ph idx="1"/>
                <p:extLst>
                  <p:ext uri="{D42A27DB-BD31-4B8C-83A1-F6EECF244321}">
                    <p14:modId xmlns:p14="http://schemas.microsoft.com/office/powerpoint/2010/main" val="1206834763"/>
                  </p:ext>
                </p:extLst>
              </p:nvPr>
            </p:nvGraphicFramePr>
            <p:xfrm>
              <a:off x="620615" y="787735"/>
              <a:ext cx="10534850" cy="2643694"/>
            </p:xfrm>
            <a:graphic>
              <a:graphicData uri="http://schemas.openxmlformats.org/drawingml/2006/table">
                <a:tbl>
                  <a:tblPr firstRow="1" bandRow="1">
                    <a:tableStyleId>{5C22544A-7EE6-4342-B048-85BDC9FD1C3A}</a:tableStyleId>
                  </a:tblPr>
                  <a:tblGrid>
                    <a:gridCol w="1934941">
                      <a:extLst>
                        <a:ext uri="{9D8B030D-6E8A-4147-A177-3AD203B41FA5}">
                          <a16:colId xmlns:a16="http://schemas.microsoft.com/office/drawing/2014/main" val="1696443038"/>
                        </a:ext>
                      </a:extLst>
                    </a:gridCol>
                    <a:gridCol w="2735138">
                      <a:extLst>
                        <a:ext uri="{9D8B030D-6E8A-4147-A177-3AD203B41FA5}">
                          <a16:colId xmlns:a16="http://schemas.microsoft.com/office/drawing/2014/main" val="3477469796"/>
                        </a:ext>
                      </a:extLst>
                    </a:gridCol>
                    <a:gridCol w="3371471">
                      <a:extLst>
                        <a:ext uri="{9D8B030D-6E8A-4147-A177-3AD203B41FA5}">
                          <a16:colId xmlns:a16="http://schemas.microsoft.com/office/drawing/2014/main" val="706865597"/>
                        </a:ext>
                      </a:extLst>
                    </a:gridCol>
                    <a:gridCol w="2493300">
                      <a:extLst>
                        <a:ext uri="{9D8B030D-6E8A-4147-A177-3AD203B41FA5}">
                          <a16:colId xmlns:a16="http://schemas.microsoft.com/office/drawing/2014/main" val="1703608458"/>
                        </a:ext>
                      </a:extLst>
                    </a:gridCol>
                  </a:tblGrid>
                  <a:tr h="434050">
                    <a:tc gridSpan="4">
                      <a:txBody>
                        <a:bodyPr/>
                        <a:lstStyle/>
                        <a:p>
                          <a:pPr algn="ctr"/>
                          <a:r>
                            <a:rPr lang="en-US"/>
                            <a:t>Table 1: C/CM Ratio &amp; Aggregate Gradation</a:t>
                          </a:r>
                        </a:p>
                      </a:txBody>
                      <a:tcPr anchor="ctr"/>
                    </a:tc>
                    <a:tc hMerge="1">
                      <a:txBody>
                        <a:bodyPr/>
                        <a:lstStyle/>
                        <a:p>
                          <a:endParaRPr lang="en-US"/>
                        </a:p>
                      </a:txBody>
                      <a:tcPr/>
                    </a:tc>
                    <a:tc hMerge="1">
                      <a:txBody>
                        <a:bodyPr/>
                        <a:lstStyle/>
                        <a:p>
                          <a:endParaRPr lang="en-US"/>
                        </a:p>
                      </a:txBody>
                      <a:tcPr/>
                    </a:tc>
                    <a:tc hMerge="1">
                      <a:txBody>
                        <a:bodyPr/>
                        <a:lstStyle/>
                        <a:p>
                          <a:pPr lvl="0">
                            <a:buNone/>
                          </a:pPr>
                          <a:endParaRPr lang="en-US"/>
                        </a:p>
                      </a:txBody>
                      <a:tcPr/>
                    </a:tc>
                    <a:extLst>
                      <a:ext uri="{0D108BD9-81ED-4DB2-BD59-A6C34878D82A}">
                        <a16:rowId xmlns:a16="http://schemas.microsoft.com/office/drawing/2014/main" val="822571622"/>
                      </a:ext>
                    </a:extLst>
                  </a:tr>
                  <a:tr h="640080">
                    <a:tc>
                      <a:txBody>
                        <a:bodyPr/>
                        <a:lstStyle/>
                        <a:p>
                          <a:r>
                            <a:rPr lang="en-US"/>
                            <a:t>Mix Number </a:t>
                          </a:r>
                        </a:p>
                      </a:txBody>
                      <a:tcPr>
                        <a:solidFill>
                          <a:schemeClr val="accent1">
                            <a:lumMod val="60000"/>
                            <a:lumOff val="40000"/>
                          </a:schemeClr>
                        </a:solidFill>
                      </a:tcPr>
                    </a:tc>
                    <a:tc>
                      <a:txBody>
                        <a:bodyPr/>
                        <a:lstStyle/>
                        <a:p>
                          <a:r>
                            <a:rPr lang="en-US"/>
                            <a:t>Characteristic of Interest </a:t>
                          </a:r>
                        </a:p>
                      </a:txBody>
                      <a:tcPr>
                        <a:solidFill>
                          <a:schemeClr val="accent1">
                            <a:lumMod val="60000"/>
                            <a:lumOff val="40000"/>
                          </a:schemeClr>
                        </a:solidFill>
                      </a:tcPr>
                    </a:tc>
                    <a:tc>
                      <a:txBody>
                        <a:bodyPr/>
                        <a:lstStyle/>
                        <a:p>
                          <a:r>
                            <a:rPr lang="en-US"/>
                            <a:t>28-day Compressive Strength (psi)</a:t>
                          </a:r>
                        </a:p>
                      </a:txBody>
                      <a:tcPr>
                        <a:solidFill>
                          <a:schemeClr val="accent1">
                            <a:lumMod val="60000"/>
                            <a:lumOff val="40000"/>
                          </a:schemeClr>
                        </a:solidFill>
                      </a:tcPr>
                    </a:tc>
                    <a:tc>
                      <a:txBody>
                        <a:bodyPr/>
                        <a:lstStyle/>
                        <a:p>
                          <a:endParaRPr lang="en-US"/>
                        </a:p>
                      </a:txBody>
                      <a:tcPr>
                        <a:blipFill>
                          <a:blip r:embed="rId3"/>
                          <a:stretch>
                            <a:fillRect l="-322983" t="-68571" r="-1222" b="-257143"/>
                          </a:stretch>
                        </a:blipFill>
                      </a:tcPr>
                    </a:tc>
                    <a:extLst>
                      <a:ext uri="{0D108BD9-81ED-4DB2-BD59-A6C34878D82A}">
                        <a16:rowId xmlns:a16="http://schemas.microsoft.com/office/drawing/2014/main" val="403313040"/>
                      </a:ext>
                    </a:extLst>
                  </a:tr>
                  <a:tr h="392391">
                    <a:tc>
                      <a:txBody>
                        <a:bodyPr/>
                        <a:lstStyle/>
                        <a:p>
                          <a:pPr algn="ctr"/>
                          <a:r>
                            <a:rPr lang="en-US"/>
                            <a:t>4</a:t>
                          </a:r>
                        </a:p>
                      </a:txBody>
                      <a:tcPr/>
                    </a:tc>
                    <a:tc>
                      <a:txBody>
                        <a:bodyPr/>
                        <a:lstStyle/>
                        <a:p>
                          <a:pPr algn="ctr"/>
                          <a:r>
                            <a:rPr lang="en-US"/>
                            <a:t>12% C/CM</a:t>
                          </a:r>
                        </a:p>
                      </a:txBody>
                      <a:tcPr/>
                    </a:tc>
                    <a:tc>
                      <a:txBody>
                        <a:bodyPr/>
                        <a:lstStyle/>
                        <a:p>
                          <a:pPr algn="ctr"/>
                          <a:r>
                            <a:rPr lang="en-US"/>
                            <a:t>600</a:t>
                          </a:r>
                        </a:p>
                      </a:txBody>
                      <a:tcPr/>
                    </a:tc>
                    <a:tc>
                      <a:txBody>
                        <a:bodyPr/>
                        <a:lstStyle/>
                        <a:p>
                          <a:pPr lvl="0" algn="ctr">
                            <a:buNone/>
                          </a:pPr>
                          <a:r>
                            <a:rPr lang="en-US"/>
                            <a:t>70</a:t>
                          </a:r>
                        </a:p>
                      </a:txBody>
                      <a:tcPr/>
                    </a:tc>
                    <a:extLst>
                      <a:ext uri="{0D108BD9-81ED-4DB2-BD59-A6C34878D82A}">
                        <a16:rowId xmlns:a16="http://schemas.microsoft.com/office/drawing/2014/main" val="2480284093"/>
                      </a:ext>
                    </a:extLst>
                  </a:tr>
                  <a:tr h="392391">
                    <a:tc>
                      <a:txBody>
                        <a:bodyPr/>
                        <a:lstStyle/>
                        <a:p>
                          <a:pPr algn="ctr"/>
                          <a:r>
                            <a:rPr lang="en-US"/>
                            <a:t>5</a:t>
                          </a:r>
                        </a:p>
                      </a:txBody>
                      <a:tcPr/>
                    </a:tc>
                    <a:tc>
                      <a:txBody>
                        <a:bodyPr/>
                        <a:lstStyle/>
                        <a:p>
                          <a:pPr algn="ctr"/>
                          <a:r>
                            <a:rPr lang="en-US"/>
                            <a:t>70% C/CM</a:t>
                          </a:r>
                        </a:p>
                      </a:txBody>
                      <a:tcPr/>
                    </a:tc>
                    <a:tc>
                      <a:txBody>
                        <a:bodyPr/>
                        <a:lstStyle/>
                        <a:p>
                          <a:pPr algn="ctr"/>
                          <a:r>
                            <a:rPr lang="en-US"/>
                            <a:t>3970</a:t>
                          </a:r>
                        </a:p>
                      </a:txBody>
                      <a:tcPr/>
                    </a:tc>
                    <a:tc>
                      <a:txBody>
                        <a:bodyPr/>
                        <a:lstStyle/>
                        <a:p>
                          <a:pPr lvl="0" algn="ctr">
                            <a:buNone/>
                          </a:pPr>
                          <a:r>
                            <a:rPr lang="en-US"/>
                            <a:t>73</a:t>
                          </a:r>
                        </a:p>
                      </a:txBody>
                      <a:tcPr/>
                    </a:tc>
                    <a:extLst>
                      <a:ext uri="{0D108BD9-81ED-4DB2-BD59-A6C34878D82A}">
                        <a16:rowId xmlns:a16="http://schemas.microsoft.com/office/drawing/2014/main" val="4036559743"/>
                      </a:ext>
                    </a:extLst>
                  </a:tr>
                  <a:tr h="392391">
                    <a:tc>
                      <a:txBody>
                        <a:bodyPr/>
                        <a:lstStyle/>
                        <a:p>
                          <a:pPr algn="ctr"/>
                          <a:r>
                            <a:rPr lang="en-US"/>
                            <a:t>6</a:t>
                          </a:r>
                        </a:p>
                      </a:txBody>
                      <a:tcPr/>
                    </a:tc>
                    <a:tc>
                      <a:txBody>
                        <a:bodyPr/>
                        <a:lstStyle/>
                        <a:p>
                          <a:pPr algn="ctr"/>
                          <a:r>
                            <a:rPr lang="en-US"/>
                            <a:t>55% C/CM</a:t>
                          </a:r>
                        </a:p>
                      </a:txBody>
                      <a:tcPr/>
                    </a:tc>
                    <a:tc>
                      <a:txBody>
                        <a:bodyPr/>
                        <a:lstStyle/>
                        <a:p>
                          <a:pPr algn="ctr"/>
                          <a:r>
                            <a:rPr lang="en-US"/>
                            <a:t>3020</a:t>
                          </a:r>
                        </a:p>
                      </a:txBody>
                      <a:tcPr/>
                    </a:tc>
                    <a:tc>
                      <a:txBody>
                        <a:bodyPr/>
                        <a:lstStyle/>
                        <a:p>
                          <a:pPr lvl="0" algn="ctr">
                            <a:buNone/>
                          </a:pPr>
                          <a:r>
                            <a:rPr lang="en-US"/>
                            <a:t>73</a:t>
                          </a:r>
                        </a:p>
                      </a:txBody>
                      <a:tcPr/>
                    </a:tc>
                    <a:extLst>
                      <a:ext uri="{0D108BD9-81ED-4DB2-BD59-A6C34878D82A}">
                        <a16:rowId xmlns:a16="http://schemas.microsoft.com/office/drawing/2014/main" val="1922198789"/>
                      </a:ext>
                    </a:extLst>
                  </a:tr>
                  <a:tr h="392391">
                    <a:tc>
                      <a:txBody>
                        <a:bodyPr/>
                        <a:lstStyle/>
                        <a:p>
                          <a:pPr algn="ctr"/>
                          <a:r>
                            <a:rPr lang="en-US"/>
                            <a:t>7</a:t>
                          </a:r>
                        </a:p>
                      </a:txBody>
                      <a:tcPr/>
                    </a:tc>
                    <a:tc>
                      <a:txBody>
                        <a:bodyPr/>
                        <a:lstStyle/>
                        <a:p>
                          <a:pPr algn="ctr"/>
                          <a:r>
                            <a:rPr lang="en-US"/>
                            <a:t>40% C/CM</a:t>
                          </a:r>
                        </a:p>
                      </a:txBody>
                      <a:tcPr/>
                    </a:tc>
                    <a:tc>
                      <a:txBody>
                        <a:bodyPr/>
                        <a:lstStyle/>
                        <a:p>
                          <a:pPr algn="ctr"/>
                          <a:r>
                            <a:rPr lang="en-US"/>
                            <a:t>910</a:t>
                          </a:r>
                        </a:p>
                      </a:txBody>
                      <a:tcPr/>
                    </a:tc>
                    <a:tc>
                      <a:txBody>
                        <a:bodyPr/>
                        <a:lstStyle/>
                        <a:p>
                          <a:pPr lvl="0" algn="ctr">
                            <a:buNone/>
                          </a:pPr>
                          <a:r>
                            <a:rPr lang="en-US"/>
                            <a:t>74</a:t>
                          </a:r>
                        </a:p>
                      </a:txBody>
                      <a:tcPr/>
                    </a:tc>
                    <a:extLst>
                      <a:ext uri="{0D108BD9-81ED-4DB2-BD59-A6C34878D82A}">
                        <a16:rowId xmlns:a16="http://schemas.microsoft.com/office/drawing/2014/main" val="3865199578"/>
                      </a:ext>
                    </a:extLst>
                  </a:tr>
                </a:tbl>
              </a:graphicData>
            </a:graphic>
          </p:graphicFrame>
        </mc:Fallback>
      </mc:AlternateContent>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4</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59390"/>
            <a:ext cx="10353762" cy="970450"/>
          </a:xfrm>
        </p:spPr>
        <p:txBody>
          <a:bodyPr/>
          <a:lstStyle/>
          <a:p>
            <a:r>
              <a:rPr lang="en-US"/>
              <a:t>Task 1: Alternative Mix Designs</a:t>
            </a:r>
          </a:p>
        </p:txBody>
      </p:sp>
      <p:pic>
        <p:nvPicPr>
          <p:cNvPr id="2" name="Picture 2" descr="A picture containing building, sitting, table, floor&#10;&#10;Description generated with very high confidence">
            <a:extLst>
              <a:ext uri="{FF2B5EF4-FFF2-40B4-BE49-F238E27FC236}">
                <a16:creationId xmlns:a16="http://schemas.microsoft.com/office/drawing/2014/main" id="{5B41EE1E-F5A0-446C-B6E6-6FD195D0299D}"/>
              </a:ext>
            </a:extLst>
          </p:cNvPr>
          <p:cNvPicPr>
            <a:picLocks noChangeAspect="1"/>
          </p:cNvPicPr>
          <p:nvPr/>
        </p:nvPicPr>
        <p:blipFill rotWithShape="1">
          <a:blip r:embed="rId4"/>
          <a:srcRect l="34214" t="29770" r="15891" b="33921"/>
          <a:stretch/>
        </p:blipFill>
        <p:spPr>
          <a:xfrm rot="5340000">
            <a:off x="5938844" y="4180007"/>
            <a:ext cx="2562790" cy="1383339"/>
          </a:xfrm>
          <a:prstGeom prst="rect">
            <a:avLst/>
          </a:prstGeom>
        </p:spPr>
      </p:pic>
      <p:pic>
        <p:nvPicPr>
          <p:cNvPr id="4" name="Picture 6" descr="A picture containing indoor, man, table, large&#10;&#10;Description generated with very high confidence">
            <a:extLst>
              <a:ext uri="{FF2B5EF4-FFF2-40B4-BE49-F238E27FC236}">
                <a16:creationId xmlns:a16="http://schemas.microsoft.com/office/drawing/2014/main" id="{BF50925B-4ECB-4C81-82E1-0AEB96455A97}"/>
              </a:ext>
            </a:extLst>
          </p:cNvPr>
          <p:cNvPicPr>
            <a:picLocks noChangeAspect="1"/>
          </p:cNvPicPr>
          <p:nvPr/>
        </p:nvPicPr>
        <p:blipFill rotWithShape="1">
          <a:blip r:embed="rId5"/>
          <a:srcRect l="10760" t="31626" r="14862" b="17323"/>
          <a:stretch/>
        </p:blipFill>
        <p:spPr>
          <a:xfrm rot="5340000">
            <a:off x="3152736" y="4160748"/>
            <a:ext cx="2551542" cy="1349338"/>
          </a:xfrm>
          <a:prstGeom prst="rect">
            <a:avLst/>
          </a:prstGeom>
        </p:spPr>
      </p:pic>
      <p:pic>
        <p:nvPicPr>
          <p:cNvPr id="8" name="Picture 9" descr="A picture containing indoor, car, man, table&#10;&#10;Description generated with very high confidence">
            <a:extLst>
              <a:ext uri="{FF2B5EF4-FFF2-40B4-BE49-F238E27FC236}">
                <a16:creationId xmlns:a16="http://schemas.microsoft.com/office/drawing/2014/main" id="{EF4A509C-9056-4146-8A0B-62B9D46A62AA}"/>
              </a:ext>
            </a:extLst>
          </p:cNvPr>
          <p:cNvPicPr>
            <a:picLocks noChangeAspect="1"/>
          </p:cNvPicPr>
          <p:nvPr/>
        </p:nvPicPr>
        <p:blipFill rotWithShape="1">
          <a:blip r:embed="rId6"/>
          <a:srcRect l="24509" t="32721" r="22466" b="30882"/>
          <a:stretch/>
        </p:blipFill>
        <p:spPr>
          <a:xfrm rot="5400000">
            <a:off x="506674" y="4182119"/>
            <a:ext cx="2570117" cy="1310862"/>
          </a:xfrm>
          <a:prstGeom prst="rect">
            <a:avLst/>
          </a:prstGeom>
        </p:spPr>
      </p:pic>
      <p:pic>
        <p:nvPicPr>
          <p:cNvPr id="11" name="Picture 11" descr="A picture containing indoor, kitchen, stove, sitting&#10;&#10;Description generated with very high confidence">
            <a:extLst>
              <a:ext uri="{FF2B5EF4-FFF2-40B4-BE49-F238E27FC236}">
                <a16:creationId xmlns:a16="http://schemas.microsoft.com/office/drawing/2014/main" id="{69735691-BDB7-4A1F-83D4-A205AD4C5C8E}"/>
              </a:ext>
            </a:extLst>
          </p:cNvPr>
          <p:cNvPicPr>
            <a:picLocks noChangeAspect="1"/>
          </p:cNvPicPr>
          <p:nvPr/>
        </p:nvPicPr>
        <p:blipFill rotWithShape="1">
          <a:blip r:embed="rId7"/>
          <a:srcRect l="19003" t="26761" r="24296" b="29577"/>
          <a:stretch/>
        </p:blipFill>
        <p:spPr>
          <a:xfrm rot="5400000">
            <a:off x="8645169" y="4102587"/>
            <a:ext cx="2616451" cy="1505976"/>
          </a:xfrm>
          <a:prstGeom prst="rect">
            <a:avLst/>
          </a:prstGeom>
        </p:spPr>
      </p:pic>
      <p:sp>
        <p:nvSpPr>
          <p:cNvPr id="13" name="TextBox 12">
            <a:extLst>
              <a:ext uri="{FF2B5EF4-FFF2-40B4-BE49-F238E27FC236}">
                <a16:creationId xmlns:a16="http://schemas.microsoft.com/office/drawing/2014/main" id="{C10CCEFC-EF8E-48D1-816A-80BBD596F3F2}"/>
              </a:ext>
            </a:extLst>
          </p:cNvPr>
          <p:cNvSpPr txBox="1"/>
          <p:nvPr/>
        </p:nvSpPr>
        <p:spPr>
          <a:xfrm>
            <a:off x="451412" y="6171235"/>
            <a:ext cx="274319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6: Mix 4</a:t>
            </a:r>
            <a:endParaRPr lang="en-US"/>
          </a:p>
          <a:p>
            <a:pPr algn="ctr"/>
            <a:r>
              <a:rPr lang="en-US" sz="1200">
                <a:ea typeface="+mn-lt"/>
                <a:cs typeface="+mn-lt"/>
              </a:rPr>
              <a:t>Photo Credit: Conrad S</a:t>
            </a:r>
            <a:r>
              <a:rPr lang="en-US">
                <a:ea typeface="+mn-lt"/>
                <a:cs typeface="+mn-lt"/>
              </a:rPr>
              <a:t>.</a:t>
            </a:r>
            <a:endParaRPr lang="en-US"/>
          </a:p>
        </p:txBody>
      </p:sp>
      <p:sp>
        <p:nvSpPr>
          <p:cNvPr id="14" name="TextBox 13">
            <a:extLst>
              <a:ext uri="{FF2B5EF4-FFF2-40B4-BE49-F238E27FC236}">
                <a16:creationId xmlns:a16="http://schemas.microsoft.com/office/drawing/2014/main" id="{794F7732-93AA-4176-AA31-2F58092EAC3B}"/>
              </a:ext>
            </a:extLst>
          </p:cNvPr>
          <p:cNvSpPr txBox="1"/>
          <p:nvPr/>
        </p:nvSpPr>
        <p:spPr>
          <a:xfrm>
            <a:off x="3190753" y="6190525"/>
            <a:ext cx="274319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7: Mix 5</a:t>
            </a:r>
            <a:endParaRPr lang="en-US"/>
          </a:p>
          <a:p>
            <a:pPr algn="ctr"/>
            <a:r>
              <a:rPr lang="en-US" sz="1200">
                <a:ea typeface="+mn-lt"/>
                <a:cs typeface="+mn-lt"/>
              </a:rPr>
              <a:t>Photo Credit: Conrad S.</a:t>
            </a:r>
            <a:endParaRPr lang="en-US" sz="1200"/>
          </a:p>
          <a:p>
            <a:endParaRPr lang="en-US"/>
          </a:p>
        </p:txBody>
      </p:sp>
      <p:sp>
        <p:nvSpPr>
          <p:cNvPr id="15" name="TextBox 14">
            <a:extLst>
              <a:ext uri="{FF2B5EF4-FFF2-40B4-BE49-F238E27FC236}">
                <a16:creationId xmlns:a16="http://schemas.microsoft.com/office/drawing/2014/main" id="{FC8D2CDB-F109-42DD-9FF4-CE2A420D4027}"/>
              </a:ext>
            </a:extLst>
          </p:cNvPr>
          <p:cNvSpPr txBox="1"/>
          <p:nvPr/>
        </p:nvSpPr>
        <p:spPr>
          <a:xfrm>
            <a:off x="5930096" y="6190525"/>
            <a:ext cx="274319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8: Mix 6</a:t>
            </a:r>
            <a:endParaRPr lang="en-US"/>
          </a:p>
          <a:p>
            <a:pPr algn="ctr"/>
            <a:r>
              <a:rPr lang="en-US" sz="1200">
                <a:ea typeface="+mn-lt"/>
                <a:cs typeface="+mn-lt"/>
              </a:rPr>
              <a:t>Photo Credit: Conrad S.</a:t>
            </a:r>
            <a:endParaRPr lang="en-US" sz="1200"/>
          </a:p>
          <a:p>
            <a:endParaRPr lang="en-US"/>
          </a:p>
        </p:txBody>
      </p:sp>
      <p:sp>
        <p:nvSpPr>
          <p:cNvPr id="16" name="TextBox 15">
            <a:extLst>
              <a:ext uri="{FF2B5EF4-FFF2-40B4-BE49-F238E27FC236}">
                <a16:creationId xmlns:a16="http://schemas.microsoft.com/office/drawing/2014/main" id="{D24952D4-385B-4E1E-84DC-52A684E08B7D}"/>
              </a:ext>
            </a:extLst>
          </p:cNvPr>
          <p:cNvSpPr txBox="1"/>
          <p:nvPr/>
        </p:nvSpPr>
        <p:spPr>
          <a:xfrm>
            <a:off x="8640500" y="6151942"/>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9: Mix 7</a:t>
            </a:r>
            <a:endParaRPr lang="en-US"/>
          </a:p>
          <a:p>
            <a:pPr algn="ctr"/>
            <a:r>
              <a:rPr lang="en-US" sz="1200"/>
              <a:t>Photo Credit: Conrad S.</a:t>
            </a:r>
          </a:p>
        </p:txBody>
      </p:sp>
    </p:spTree>
    <p:extLst>
      <p:ext uri="{BB962C8B-B14F-4D97-AF65-F5344CB8AC3E}">
        <p14:creationId xmlns:p14="http://schemas.microsoft.com/office/powerpoint/2010/main" val="1740280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graphicFrame>
            <p:nvGraphicFramePr>
              <p:cNvPr id="5" name="Table 5">
                <a:extLst>
                  <a:ext uri="{FF2B5EF4-FFF2-40B4-BE49-F238E27FC236}">
                    <a16:creationId xmlns:a16="http://schemas.microsoft.com/office/drawing/2014/main" id="{F1E199ED-3EA5-44E4-85FB-6B72B9CEC609}"/>
                  </a:ext>
                </a:extLst>
              </p:cNvPr>
              <p:cNvGraphicFramePr>
                <a:graphicFrameLocks noGrp="1"/>
              </p:cNvGraphicFramePr>
              <p:nvPr>
                <p:ph idx="1"/>
                <p:extLst>
                  <p:ext uri="{D42A27DB-BD31-4B8C-83A1-F6EECF244321}">
                    <p14:modId xmlns:p14="http://schemas.microsoft.com/office/powerpoint/2010/main" val="3637686590"/>
                  </p:ext>
                </p:extLst>
              </p:nvPr>
            </p:nvGraphicFramePr>
            <p:xfrm>
              <a:off x="620615" y="787735"/>
              <a:ext cx="10534850" cy="2643694"/>
            </p:xfrm>
            <a:graphic>
              <a:graphicData uri="http://schemas.openxmlformats.org/drawingml/2006/table">
                <a:tbl>
                  <a:tblPr firstRow="1" bandRow="1">
                    <a:tableStyleId>{5C22544A-7EE6-4342-B048-85BDC9FD1C3A}</a:tableStyleId>
                  </a:tblPr>
                  <a:tblGrid>
                    <a:gridCol w="1934941">
                      <a:extLst>
                        <a:ext uri="{9D8B030D-6E8A-4147-A177-3AD203B41FA5}">
                          <a16:colId xmlns:a16="http://schemas.microsoft.com/office/drawing/2014/main" val="1696443038"/>
                        </a:ext>
                      </a:extLst>
                    </a:gridCol>
                    <a:gridCol w="2735138">
                      <a:extLst>
                        <a:ext uri="{9D8B030D-6E8A-4147-A177-3AD203B41FA5}">
                          <a16:colId xmlns:a16="http://schemas.microsoft.com/office/drawing/2014/main" val="3477469796"/>
                        </a:ext>
                      </a:extLst>
                    </a:gridCol>
                    <a:gridCol w="3371471">
                      <a:extLst>
                        <a:ext uri="{9D8B030D-6E8A-4147-A177-3AD203B41FA5}">
                          <a16:colId xmlns:a16="http://schemas.microsoft.com/office/drawing/2014/main" val="706865597"/>
                        </a:ext>
                      </a:extLst>
                    </a:gridCol>
                    <a:gridCol w="2493300">
                      <a:extLst>
                        <a:ext uri="{9D8B030D-6E8A-4147-A177-3AD203B41FA5}">
                          <a16:colId xmlns:a16="http://schemas.microsoft.com/office/drawing/2014/main" val="1703608458"/>
                        </a:ext>
                      </a:extLst>
                    </a:gridCol>
                  </a:tblGrid>
                  <a:tr h="434050">
                    <a:tc gridSpan="4">
                      <a:txBody>
                        <a:bodyPr/>
                        <a:lstStyle/>
                        <a:p>
                          <a:pPr algn="ctr"/>
                          <a:r>
                            <a:rPr lang="en-US"/>
                            <a:t>Table 1: C/CM Ratio &amp; Aggregate Gradation</a:t>
                          </a:r>
                        </a:p>
                      </a:txBody>
                      <a:tcPr anchor="ctr"/>
                    </a:tc>
                    <a:tc hMerge="1">
                      <a:txBody>
                        <a:bodyPr/>
                        <a:lstStyle/>
                        <a:p>
                          <a:endParaRPr lang="en-US"/>
                        </a:p>
                      </a:txBody>
                      <a:tcPr/>
                    </a:tc>
                    <a:tc hMerge="1">
                      <a:txBody>
                        <a:bodyPr/>
                        <a:lstStyle/>
                        <a:p>
                          <a:endParaRPr lang="en-US"/>
                        </a:p>
                      </a:txBody>
                      <a:tcPr/>
                    </a:tc>
                    <a:tc hMerge="1">
                      <a:txBody>
                        <a:bodyPr/>
                        <a:lstStyle/>
                        <a:p>
                          <a:pPr lvl="0">
                            <a:buNone/>
                          </a:pPr>
                          <a:endParaRPr lang="en-US"/>
                        </a:p>
                      </a:txBody>
                      <a:tcPr/>
                    </a:tc>
                    <a:extLst>
                      <a:ext uri="{0D108BD9-81ED-4DB2-BD59-A6C34878D82A}">
                        <a16:rowId xmlns:a16="http://schemas.microsoft.com/office/drawing/2014/main" val="822571622"/>
                      </a:ext>
                    </a:extLst>
                  </a:tr>
                  <a:tr h="605910">
                    <a:tc>
                      <a:txBody>
                        <a:bodyPr/>
                        <a:lstStyle/>
                        <a:p>
                          <a:r>
                            <a:rPr lang="en-US"/>
                            <a:t>Mix Number </a:t>
                          </a:r>
                        </a:p>
                      </a:txBody>
                      <a:tcPr>
                        <a:solidFill>
                          <a:schemeClr val="accent1">
                            <a:lumMod val="60000"/>
                            <a:lumOff val="40000"/>
                          </a:schemeClr>
                        </a:solidFill>
                      </a:tcPr>
                    </a:tc>
                    <a:tc>
                      <a:txBody>
                        <a:bodyPr/>
                        <a:lstStyle/>
                        <a:p>
                          <a:r>
                            <a:rPr lang="en-US"/>
                            <a:t>Characteristic of Interest </a:t>
                          </a:r>
                        </a:p>
                      </a:txBody>
                      <a:tcPr>
                        <a:solidFill>
                          <a:schemeClr val="accent1">
                            <a:lumMod val="60000"/>
                            <a:lumOff val="40000"/>
                          </a:schemeClr>
                        </a:solidFill>
                      </a:tcPr>
                    </a:tc>
                    <a:tc>
                      <a:txBody>
                        <a:bodyPr/>
                        <a:lstStyle/>
                        <a:p>
                          <a:r>
                            <a:rPr lang="en-US"/>
                            <a:t>28-day Compressive Strength (psi)</a:t>
                          </a:r>
                        </a:p>
                      </a:txBody>
                      <a:tcPr>
                        <a:solidFill>
                          <a:schemeClr val="accent1">
                            <a:lumMod val="60000"/>
                            <a:lumOff val="40000"/>
                          </a:schemeClr>
                        </a:solidFill>
                      </a:tcPr>
                    </a:tc>
                    <a:tc>
                      <a:txBody>
                        <a:bodyPr/>
                        <a:lstStyle/>
                        <a:p>
                          <a:pPr lvl="0">
                            <a:buNone/>
                          </a:pPr>
                          <a:r>
                            <a:rPr lang="en-US"/>
                            <a:t>Unit Weight</a:t>
                          </a:r>
                        </a:p>
                        <a:p>
                          <a:pPr lvl="0">
                            <a:buNone/>
                          </a:pPr>
                          <a:r>
                            <a:rPr lang="en-US"/>
                            <a:t> (pcf)</a:t>
                          </a:r>
                          <a14:m>
                            <m:oMath xmlns:m="http://schemas.openxmlformats.org/officeDocument/2006/math">
                              <m:r>
                                <a:rPr lang="en-US" b="0" i="1" smtClean="0">
                                  <a:latin typeface="Cambria Math" panose="02040503050406030204" pitchFamily="18" charset="0"/>
                                </a:rPr>
                                <m:t>𝑙𝑏</m:t>
                              </m:r>
                              <m:r>
                                <a:rPr lang="en-US" b="0" i="1" smtClean="0">
                                  <a:latin typeface="Cambria Math" panose="02040503050406030204" pitchFamily="18" charset="0"/>
                                </a:rPr>
                                <m:t>/</m:t>
                              </m:r>
                              <m:r>
                                <a:rPr lang="en-US" b="0" i="1" smtClean="0">
                                  <a:latin typeface="Cambria Math" panose="02040503050406030204" pitchFamily="18" charset="0"/>
                                </a:rPr>
                                <m:t>𝑓</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𝑡</m:t>
                                  </m:r>
                                </m:e>
                                <m:sup>
                                  <m:r>
                                    <a:rPr lang="en-US" b="0" i="1" smtClean="0">
                                      <a:latin typeface="Cambria Math" panose="02040503050406030204" pitchFamily="18" charset="0"/>
                                    </a:rPr>
                                    <m:t>3</m:t>
                                  </m:r>
                                </m:sup>
                              </m:sSup>
                              <m:r>
                                <a:rPr lang="en-US" b="0" i="1" smtClean="0">
                                  <a:latin typeface="Cambria Math" panose="02040503050406030204" pitchFamily="18" charset="0"/>
                                </a:rPr>
                                <m:t>)</m:t>
                              </m:r>
                            </m:oMath>
                          </a14:m>
                          <a:endParaRPr lang="en-US"/>
                        </a:p>
                      </a:txBody>
                      <a:tcPr>
                        <a:solidFill>
                          <a:schemeClr val="accent1">
                            <a:lumMod val="60000"/>
                            <a:lumOff val="40000"/>
                          </a:schemeClr>
                        </a:solidFill>
                      </a:tcPr>
                    </a:tc>
                    <a:extLst>
                      <a:ext uri="{0D108BD9-81ED-4DB2-BD59-A6C34878D82A}">
                        <a16:rowId xmlns:a16="http://schemas.microsoft.com/office/drawing/2014/main" val="403313040"/>
                      </a:ext>
                    </a:extLst>
                  </a:tr>
                  <a:tr h="392391">
                    <a:tc>
                      <a:txBody>
                        <a:bodyPr/>
                        <a:lstStyle/>
                        <a:p>
                          <a:pPr algn="ctr"/>
                          <a:r>
                            <a:rPr lang="en-US"/>
                            <a:t>4</a:t>
                          </a:r>
                        </a:p>
                      </a:txBody>
                      <a:tcPr/>
                    </a:tc>
                    <a:tc>
                      <a:txBody>
                        <a:bodyPr/>
                        <a:lstStyle/>
                        <a:p>
                          <a:pPr algn="ctr"/>
                          <a:r>
                            <a:rPr lang="en-US"/>
                            <a:t>12% C/CM</a:t>
                          </a:r>
                        </a:p>
                      </a:txBody>
                      <a:tcPr/>
                    </a:tc>
                    <a:tc>
                      <a:txBody>
                        <a:bodyPr/>
                        <a:lstStyle/>
                        <a:p>
                          <a:pPr algn="ctr"/>
                          <a:r>
                            <a:rPr lang="en-US"/>
                            <a:t>600</a:t>
                          </a:r>
                        </a:p>
                      </a:txBody>
                      <a:tcPr/>
                    </a:tc>
                    <a:tc>
                      <a:txBody>
                        <a:bodyPr/>
                        <a:lstStyle/>
                        <a:p>
                          <a:pPr lvl="0" algn="ctr">
                            <a:buNone/>
                          </a:pPr>
                          <a:r>
                            <a:rPr lang="en-US"/>
                            <a:t>70</a:t>
                          </a:r>
                        </a:p>
                      </a:txBody>
                      <a:tcPr/>
                    </a:tc>
                    <a:extLst>
                      <a:ext uri="{0D108BD9-81ED-4DB2-BD59-A6C34878D82A}">
                        <a16:rowId xmlns:a16="http://schemas.microsoft.com/office/drawing/2014/main" val="2480284093"/>
                      </a:ext>
                    </a:extLst>
                  </a:tr>
                  <a:tr h="392391">
                    <a:tc>
                      <a:txBody>
                        <a:bodyPr/>
                        <a:lstStyle/>
                        <a:p>
                          <a:pPr algn="ctr"/>
                          <a:r>
                            <a:rPr lang="en-US"/>
                            <a:t>5</a:t>
                          </a:r>
                        </a:p>
                      </a:txBody>
                      <a:tcPr/>
                    </a:tc>
                    <a:tc>
                      <a:txBody>
                        <a:bodyPr/>
                        <a:lstStyle/>
                        <a:p>
                          <a:pPr algn="ctr"/>
                          <a:r>
                            <a:rPr lang="en-US"/>
                            <a:t>70% C/CM</a:t>
                          </a:r>
                        </a:p>
                      </a:txBody>
                      <a:tcPr/>
                    </a:tc>
                    <a:tc>
                      <a:txBody>
                        <a:bodyPr/>
                        <a:lstStyle/>
                        <a:p>
                          <a:pPr algn="ctr"/>
                          <a:r>
                            <a:rPr lang="en-US"/>
                            <a:t>3970</a:t>
                          </a:r>
                        </a:p>
                      </a:txBody>
                      <a:tcPr/>
                    </a:tc>
                    <a:tc>
                      <a:txBody>
                        <a:bodyPr/>
                        <a:lstStyle/>
                        <a:p>
                          <a:pPr lvl="0" algn="ctr">
                            <a:buNone/>
                          </a:pPr>
                          <a:r>
                            <a:rPr lang="en-US"/>
                            <a:t>73</a:t>
                          </a:r>
                        </a:p>
                      </a:txBody>
                      <a:tcPr/>
                    </a:tc>
                    <a:extLst>
                      <a:ext uri="{0D108BD9-81ED-4DB2-BD59-A6C34878D82A}">
                        <a16:rowId xmlns:a16="http://schemas.microsoft.com/office/drawing/2014/main" val="4036559743"/>
                      </a:ext>
                    </a:extLst>
                  </a:tr>
                  <a:tr h="392391">
                    <a:tc>
                      <a:txBody>
                        <a:bodyPr/>
                        <a:lstStyle/>
                        <a:p>
                          <a:pPr algn="ctr"/>
                          <a:r>
                            <a:rPr lang="en-US" b="1">
                              <a:highlight>
                                <a:srgbClr val="FFFF00"/>
                              </a:highlight>
                            </a:rPr>
                            <a:t>6</a:t>
                          </a:r>
                        </a:p>
                      </a:txBody>
                      <a:tcPr/>
                    </a:tc>
                    <a:tc>
                      <a:txBody>
                        <a:bodyPr/>
                        <a:lstStyle/>
                        <a:p>
                          <a:pPr algn="ctr"/>
                          <a:r>
                            <a:rPr lang="en-US" b="1">
                              <a:highlight>
                                <a:srgbClr val="FFFF00"/>
                              </a:highlight>
                            </a:rPr>
                            <a:t>55% C/CM</a:t>
                          </a:r>
                        </a:p>
                      </a:txBody>
                      <a:tcPr/>
                    </a:tc>
                    <a:tc>
                      <a:txBody>
                        <a:bodyPr/>
                        <a:lstStyle/>
                        <a:p>
                          <a:pPr algn="ctr"/>
                          <a:r>
                            <a:rPr lang="en-US" b="1">
                              <a:highlight>
                                <a:srgbClr val="FFFF00"/>
                              </a:highlight>
                            </a:rPr>
                            <a:t>3020</a:t>
                          </a:r>
                        </a:p>
                      </a:txBody>
                      <a:tcPr/>
                    </a:tc>
                    <a:tc>
                      <a:txBody>
                        <a:bodyPr/>
                        <a:lstStyle/>
                        <a:p>
                          <a:pPr lvl="0" algn="ctr">
                            <a:buNone/>
                          </a:pPr>
                          <a:r>
                            <a:rPr lang="en-US" b="1">
                              <a:highlight>
                                <a:srgbClr val="FFFF00"/>
                              </a:highlight>
                            </a:rPr>
                            <a:t>73</a:t>
                          </a:r>
                        </a:p>
                      </a:txBody>
                      <a:tcPr/>
                    </a:tc>
                    <a:extLst>
                      <a:ext uri="{0D108BD9-81ED-4DB2-BD59-A6C34878D82A}">
                        <a16:rowId xmlns:a16="http://schemas.microsoft.com/office/drawing/2014/main" val="1922198789"/>
                      </a:ext>
                    </a:extLst>
                  </a:tr>
                  <a:tr h="392391">
                    <a:tc>
                      <a:txBody>
                        <a:bodyPr/>
                        <a:lstStyle/>
                        <a:p>
                          <a:pPr algn="ctr"/>
                          <a:r>
                            <a:rPr lang="en-US"/>
                            <a:t>7</a:t>
                          </a:r>
                        </a:p>
                      </a:txBody>
                      <a:tcPr/>
                    </a:tc>
                    <a:tc>
                      <a:txBody>
                        <a:bodyPr/>
                        <a:lstStyle/>
                        <a:p>
                          <a:pPr algn="ctr"/>
                          <a:r>
                            <a:rPr lang="en-US"/>
                            <a:t>40% C/CM</a:t>
                          </a:r>
                        </a:p>
                      </a:txBody>
                      <a:tcPr/>
                    </a:tc>
                    <a:tc>
                      <a:txBody>
                        <a:bodyPr/>
                        <a:lstStyle/>
                        <a:p>
                          <a:pPr algn="ctr"/>
                          <a:r>
                            <a:rPr lang="en-US"/>
                            <a:t>910</a:t>
                          </a:r>
                        </a:p>
                      </a:txBody>
                      <a:tcPr/>
                    </a:tc>
                    <a:tc>
                      <a:txBody>
                        <a:bodyPr/>
                        <a:lstStyle/>
                        <a:p>
                          <a:pPr lvl="0" algn="ctr">
                            <a:buNone/>
                          </a:pPr>
                          <a:r>
                            <a:rPr lang="en-US"/>
                            <a:t>74</a:t>
                          </a:r>
                        </a:p>
                      </a:txBody>
                      <a:tcPr/>
                    </a:tc>
                    <a:extLst>
                      <a:ext uri="{0D108BD9-81ED-4DB2-BD59-A6C34878D82A}">
                        <a16:rowId xmlns:a16="http://schemas.microsoft.com/office/drawing/2014/main" val="3865199578"/>
                      </a:ext>
                    </a:extLst>
                  </a:tr>
                </a:tbl>
              </a:graphicData>
            </a:graphic>
          </p:graphicFrame>
        </mc:Choice>
        <mc:Fallback xmlns="">
          <p:graphicFrame>
            <p:nvGraphicFramePr>
              <p:cNvPr id="5" name="Table 5">
                <a:extLst>
                  <a:ext uri="{FF2B5EF4-FFF2-40B4-BE49-F238E27FC236}">
                    <a16:creationId xmlns:a16="http://schemas.microsoft.com/office/drawing/2014/main" id="{F1E199ED-3EA5-44E4-85FB-6B72B9CEC609}"/>
                  </a:ext>
                </a:extLst>
              </p:cNvPr>
              <p:cNvGraphicFramePr>
                <a:graphicFrameLocks noGrp="1"/>
              </p:cNvGraphicFramePr>
              <p:nvPr>
                <p:ph idx="1"/>
                <p:extLst>
                  <p:ext uri="{D42A27DB-BD31-4B8C-83A1-F6EECF244321}">
                    <p14:modId xmlns:p14="http://schemas.microsoft.com/office/powerpoint/2010/main" val="3637686590"/>
                  </p:ext>
                </p:extLst>
              </p:nvPr>
            </p:nvGraphicFramePr>
            <p:xfrm>
              <a:off x="620615" y="787735"/>
              <a:ext cx="10534850" cy="2643694"/>
            </p:xfrm>
            <a:graphic>
              <a:graphicData uri="http://schemas.openxmlformats.org/drawingml/2006/table">
                <a:tbl>
                  <a:tblPr firstRow="1" bandRow="1">
                    <a:tableStyleId>{5C22544A-7EE6-4342-B048-85BDC9FD1C3A}</a:tableStyleId>
                  </a:tblPr>
                  <a:tblGrid>
                    <a:gridCol w="1934941">
                      <a:extLst>
                        <a:ext uri="{9D8B030D-6E8A-4147-A177-3AD203B41FA5}">
                          <a16:colId xmlns:a16="http://schemas.microsoft.com/office/drawing/2014/main" val="1696443038"/>
                        </a:ext>
                      </a:extLst>
                    </a:gridCol>
                    <a:gridCol w="2735138">
                      <a:extLst>
                        <a:ext uri="{9D8B030D-6E8A-4147-A177-3AD203B41FA5}">
                          <a16:colId xmlns:a16="http://schemas.microsoft.com/office/drawing/2014/main" val="3477469796"/>
                        </a:ext>
                      </a:extLst>
                    </a:gridCol>
                    <a:gridCol w="3371471">
                      <a:extLst>
                        <a:ext uri="{9D8B030D-6E8A-4147-A177-3AD203B41FA5}">
                          <a16:colId xmlns:a16="http://schemas.microsoft.com/office/drawing/2014/main" val="706865597"/>
                        </a:ext>
                      </a:extLst>
                    </a:gridCol>
                    <a:gridCol w="2493300">
                      <a:extLst>
                        <a:ext uri="{9D8B030D-6E8A-4147-A177-3AD203B41FA5}">
                          <a16:colId xmlns:a16="http://schemas.microsoft.com/office/drawing/2014/main" val="1703608458"/>
                        </a:ext>
                      </a:extLst>
                    </a:gridCol>
                  </a:tblGrid>
                  <a:tr h="434050">
                    <a:tc gridSpan="4">
                      <a:txBody>
                        <a:bodyPr/>
                        <a:lstStyle/>
                        <a:p>
                          <a:pPr algn="ctr"/>
                          <a:r>
                            <a:rPr lang="en-US"/>
                            <a:t>Table 1: C/CM Ratio &amp; Aggregate Gradation</a:t>
                          </a:r>
                        </a:p>
                      </a:txBody>
                      <a:tcPr anchor="ctr"/>
                    </a:tc>
                    <a:tc hMerge="1">
                      <a:txBody>
                        <a:bodyPr/>
                        <a:lstStyle/>
                        <a:p>
                          <a:endParaRPr lang="en-US"/>
                        </a:p>
                      </a:txBody>
                      <a:tcPr/>
                    </a:tc>
                    <a:tc hMerge="1">
                      <a:txBody>
                        <a:bodyPr/>
                        <a:lstStyle/>
                        <a:p>
                          <a:endParaRPr lang="en-US"/>
                        </a:p>
                      </a:txBody>
                      <a:tcPr/>
                    </a:tc>
                    <a:tc hMerge="1">
                      <a:txBody>
                        <a:bodyPr/>
                        <a:lstStyle/>
                        <a:p>
                          <a:pPr lvl="0">
                            <a:buNone/>
                          </a:pPr>
                          <a:endParaRPr lang="en-US"/>
                        </a:p>
                      </a:txBody>
                      <a:tcPr/>
                    </a:tc>
                    <a:extLst>
                      <a:ext uri="{0D108BD9-81ED-4DB2-BD59-A6C34878D82A}">
                        <a16:rowId xmlns:a16="http://schemas.microsoft.com/office/drawing/2014/main" val="822571622"/>
                      </a:ext>
                    </a:extLst>
                  </a:tr>
                  <a:tr h="640080">
                    <a:tc>
                      <a:txBody>
                        <a:bodyPr/>
                        <a:lstStyle/>
                        <a:p>
                          <a:r>
                            <a:rPr lang="en-US"/>
                            <a:t>Mix Number </a:t>
                          </a:r>
                        </a:p>
                      </a:txBody>
                      <a:tcPr>
                        <a:solidFill>
                          <a:schemeClr val="accent1">
                            <a:lumMod val="60000"/>
                            <a:lumOff val="40000"/>
                          </a:schemeClr>
                        </a:solidFill>
                      </a:tcPr>
                    </a:tc>
                    <a:tc>
                      <a:txBody>
                        <a:bodyPr/>
                        <a:lstStyle/>
                        <a:p>
                          <a:r>
                            <a:rPr lang="en-US"/>
                            <a:t>Characteristic of Interest </a:t>
                          </a:r>
                        </a:p>
                      </a:txBody>
                      <a:tcPr>
                        <a:solidFill>
                          <a:schemeClr val="accent1">
                            <a:lumMod val="60000"/>
                            <a:lumOff val="40000"/>
                          </a:schemeClr>
                        </a:solidFill>
                      </a:tcPr>
                    </a:tc>
                    <a:tc>
                      <a:txBody>
                        <a:bodyPr/>
                        <a:lstStyle/>
                        <a:p>
                          <a:r>
                            <a:rPr lang="en-US"/>
                            <a:t>28-day Compressive Strength (psi)</a:t>
                          </a:r>
                        </a:p>
                      </a:txBody>
                      <a:tcPr>
                        <a:solidFill>
                          <a:schemeClr val="accent1">
                            <a:lumMod val="60000"/>
                            <a:lumOff val="40000"/>
                          </a:schemeClr>
                        </a:solidFill>
                      </a:tcPr>
                    </a:tc>
                    <a:tc>
                      <a:txBody>
                        <a:bodyPr/>
                        <a:lstStyle/>
                        <a:p>
                          <a:endParaRPr lang="en-US"/>
                        </a:p>
                      </a:txBody>
                      <a:tcPr>
                        <a:blipFill>
                          <a:blip r:embed="rId3"/>
                          <a:stretch>
                            <a:fillRect l="-322983" t="-68571" r="-1222" b="-257143"/>
                          </a:stretch>
                        </a:blipFill>
                      </a:tcPr>
                    </a:tc>
                    <a:extLst>
                      <a:ext uri="{0D108BD9-81ED-4DB2-BD59-A6C34878D82A}">
                        <a16:rowId xmlns:a16="http://schemas.microsoft.com/office/drawing/2014/main" val="403313040"/>
                      </a:ext>
                    </a:extLst>
                  </a:tr>
                  <a:tr h="392391">
                    <a:tc>
                      <a:txBody>
                        <a:bodyPr/>
                        <a:lstStyle/>
                        <a:p>
                          <a:pPr algn="ctr"/>
                          <a:r>
                            <a:rPr lang="en-US"/>
                            <a:t>4</a:t>
                          </a:r>
                        </a:p>
                      </a:txBody>
                      <a:tcPr/>
                    </a:tc>
                    <a:tc>
                      <a:txBody>
                        <a:bodyPr/>
                        <a:lstStyle/>
                        <a:p>
                          <a:pPr algn="ctr"/>
                          <a:r>
                            <a:rPr lang="en-US"/>
                            <a:t>12% C/CM</a:t>
                          </a:r>
                        </a:p>
                      </a:txBody>
                      <a:tcPr/>
                    </a:tc>
                    <a:tc>
                      <a:txBody>
                        <a:bodyPr/>
                        <a:lstStyle/>
                        <a:p>
                          <a:pPr algn="ctr"/>
                          <a:r>
                            <a:rPr lang="en-US"/>
                            <a:t>600</a:t>
                          </a:r>
                        </a:p>
                      </a:txBody>
                      <a:tcPr/>
                    </a:tc>
                    <a:tc>
                      <a:txBody>
                        <a:bodyPr/>
                        <a:lstStyle/>
                        <a:p>
                          <a:pPr lvl="0" algn="ctr">
                            <a:buNone/>
                          </a:pPr>
                          <a:r>
                            <a:rPr lang="en-US"/>
                            <a:t>70</a:t>
                          </a:r>
                        </a:p>
                      </a:txBody>
                      <a:tcPr/>
                    </a:tc>
                    <a:extLst>
                      <a:ext uri="{0D108BD9-81ED-4DB2-BD59-A6C34878D82A}">
                        <a16:rowId xmlns:a16="http://schemas.microsoft.com/office/drawing/2014/main" val="2480284093"/>
                      </a:ext>
                    </a:extLst>
                  </a:tr>
                  <a:tr h="392391">
                    <a:tc>
                      <a:txBody>
                        <a:bodyPr/>
                        <a:lstStyle/>
                        <a:p>
                          <a:pPr algn="ctr"/>
                          <a:r>
                            <a:rPr lang="en-US"/>
                            <a:t>5</a:t>
                          </a:r>
                        </a:p>
                      </a:txBody>
                      <a:tcPr/>
                    </a:tc>
                    <a:tc>
                      <a:txBody>
                        <a:bodyPr/>
                        <a:lstStyle/>
                        <a:p>
                          <a:pPr algn="ctr"/>
                          <a:r>
                            <a:rPr lang="en-US"/>
                            <a:t>70% C/CM</a:t>
                          </a:r>
                        </a:p>
                      </a:txBody>
                      <a:tcPr/>
                    </a:tc>
                    <a:tc>
                      <a:txBody>
                        <a:bodyPr/>
                        <a:lstStyle/>
                        <a:p>
                          <a:pPr algn="ctr"/>
                          <a:r>
                            <a:rPr lang="en-US"/>
                            <a:t>3970</a:t>
                          </a:r>
                        </a:p>
                      </a:txBody>
                      <a:tcPr/>
                    </a:tc>
                    <a:tc>
                      <a:txBody>
                        <a:bodyPr/>
                        <a:lstStyle/>
                        <a:p>
                          <a:pPr lvl="0" algn="ctr">
                            <a:buNone/>
                          </a:pPr>
                          <a:r>
                            <a:rPr lang="en-US"/>
                            <a:t>73</a:t>
                          </a:r>
                        </a:p>
                      </a:txBody>
                      <a:tcPr/>
                    </a:tc>
                    <a:extLst>
                      <a:ext uri="{0D108BD9-81ED-4DB2-BD59-A6C34878D82A}">
                        <a16:rowId xmlns:a16="http://schemas.microsoft.com/office/drawing/2014/main" val="4036559743"/>
                      </a:ext>
                    </a:extLst>
                  </a:tr>
                  <a:tr h="392391">
                    <a:tc>
                      <a:txBody>
                        <a:bodyPr/>
                        <a:lstStyle/>
                        <a:p>
                          <a:pPr algn="ctr"/>
                          <a:r>
                            <a:rPr lang="en-US" b="1">
                              <a:highlight>
                                <a:srgbClr val="FFFF00"/>
                              </a:highlight>
                            </a:rPr>
                            <a:t>6</a:t>
                          </a:r>
                        </a:p>
                      </a:txBody>
                      <a:tcPr/>
                    </a:tc>
                    <a:tc>
                      <a:txBody>
                        <a:bodyPr/>
                        <a:lstStyle/>
                        <a:p>
                          <a:pPr algn="ctr"/>
                          <a:r>
                            <a:rPr lang="en-US" b="1">
                              <a:highlight>
                                <a:srgbClr val="FFFF00"/>
                              </a:highlight>
                            </a:rPr>
                            <a:t>55% C/CM</a:t>
                          </a:r>
                        </a:p>
                      </a:txBody>
                      <a:tcPr/>
                    </a:tc>
                    <a:tc>
                      <a:txBody>
                        <a:bodyPr/>
                        <a:lstStyle/>
                        <a:p>
                          <a:pPr algn="ctr"/>
                          <a:r>
                            <a:rPr lang="en-US" b="1">
                              <a:highlight>
                                <a:srgbClr val="FFFF00"/>
                              </a:highlight>
                            </a:rPr>
                            <a:t>3020</a:t>
                          </a:r>
                        </a:p>
                      </a:txBody>
                      <a:tcPr/>
                    </a:tc>
                    <a:tc>
                      <a:txBody>
                        <a:bodyPr/>
                        <a:lstStyle/>
                        <a:p>
                          <a:pPr lvl="0" algn="ctr">
                            <a:buNone/>
                          </a:pPr>
                          <a:r>
                            <a:rPr lang="en-US" b="1">
                              <a:highlight>
                                <a:srgbClr val="FFFF00"/>
                              </a:highlight>
                            </a:rPr>
                            <a:t>73</a:t>
                          </a:r>
                        </a:p>
                      </a:txBody>
                      <a:tcPr/>
                    </a:tc>
                    <a:extLst>
                      <a:ext uri="{0D108BD9-81ED-4DB2-BD59-A6C34878D82A}">
                        <a16:rowId xmlns:a16="http://schemas.microsoft.com/office/drawing/2014/main" val="1922198789"/>
                      </a:ext>
                    </a:extLst>
                  </a:tr>
                  <a:tr h="392391">
                    <a:tc>
                      <a:txBody>
                        <a:bodyPr/>
                        <a:lstStyle/>
                        <a:p>
                          <a:pPr algn="ctr"/>
                          <a:r>
                            <a:rPr lang="en-US"/>
                            <a:t>7</a:t>
                          </a:r>
                        </a:p>
                      </a:txBody>
                      <a:tcPr/>
                    </a:tc>
                    <a:tc>
                      <a:txBody>
                        <a:bodyPr/>
                        <a:lstStyle/>
                        <a:p>
                          <a:pPr algn="ctr"/>
                          <a:r>
                            <a:rPr lang="en-US"/>
                            <a:t>40% C/CM</a:t>
                          </a:r>
                        </a:p>
                      </a:txBody>
                      <a:tcPr/>
                    </a:tc>
                    <a:tc>
                      <a:txBody>
                        <a:bodyPr/>
                        <a:lstStyle/>
                        <a:p>
                          <a:pPr algn="ctr"/>
                          <a:r>
                            <a:rPr lang="en-US"/>
                            <a:t>910</a:t>
                          </a:r>
                        </a:p>
                      </a:txBody>
                      <a:tcPr/>
                    </a:tc>
                    <a:tc>
                      <a:txBody>
                        <a:bodyPr/>
                        <a:lstStyle/>
                        <a:p>
                          <a:pPr lvl="0" algn="ctr">
                            <a:buNone/>
                          </a:pPr>
                          <a:r>
                            <a:rPr lang="en-US"/>
                            <a:t>74</a:t>
                          </a:r>
                        </a:p>
                      </a:txBody>
                      <a:tcPr/>
                    </a:tc>
                    <a:extLst>
                      <a:ext uri="{0D108BD9-81ED-4DB2-BD59-A6C34878D82A}">
                        <a16:rowId xmlns:a16="http://schemas.microsoft.com/office/drawing/2014/main" val="3865199578"/>
                      </a:ext>
                    </a:extLst>
                  </a:tr>
                </a:tbl>
              </a:graphicData>
            </a:graphic>
          </p:graphicFrame>
        </mc:Fallback>
      </mc:AlternateContent>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5</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59390"/>
            <a:ext cx="10353762" cy="970450"/>
          </a:xfrm>
        </p:spPr>
        <p:txBody>
          <a:bodyPr/>
          <a:lstStyle/>
          <a:p>
            <a:r>
              <a:rPr lang="en-US"/>
              <a:t>Task 1: Alternative Mix Designs</a:t>
            </a:r>
          </a:p>
        </p:txBody>
      </p:sp>
      <p:pic>
        <p:nvPicPr>
          <p:cNvPr id="2" name="Picture 2" descr="A picture containing building, sitting, table, floor&#10;&#10;Description generated with very high confidence">
            <a:extLst>
              <a:ext uri="{FF2B5EF4-FFF2-40B4-BE49-F238E27FC236}">
                <a16:creationId xmlns:a16="http://schemas.microsoft.com/office/drawing/2014/main" id="{5B41EE1E-F5A0-446C-B6E6-6FD195D0299D}"/>
              </a:ext>
            </a:extLst>
          </p:cNvPr>
          <p:cNvPicPr>
            <a:picLocks noChangeAspect="1"/>
          </p:cNvPicPr>
          <p:nvPr/>
        </p:nvPicPr>
        <p:blipFill rotWithShape="1">
          <a:blip r:embed="rId4"/>
          <a:srcRect l="34214" t="29770" r="15891" b="33921"/>
          <a:stretch/>
        </p:blipFill>
        <p:spPr>
          <a:xfrm rot="5340000">
            <a:off x="5938844" y="4180007"/>
            <a:ext cx="2562790" cy="1383339"/>
          </a:xfrm>
          <a:prstGeom prst="rect">
            <a:avLst/>
          </a:prstGeom>
        </p:spPr>
      </p:pic>
      <p:pic>
        <p:nvPicPr>
          <p:cNvPr id="4" name="Picture 6" descr="A picture containing indoor, man, table, large&#10;&#10;Description generated with very high confidence">
            <a:extLst>
              <a:ext uri="{FF2B5EF4-FFF2-40B4-BE49-F238E27FC236}">
                <a16:creationId xmlns:a16="http://schemas.microsoft.com/office/drawing/2014/main" id="{BF50925B-4ECB-4C81-82E1-0AEB96455A97}"/>
              </a:ext>
            </a:extLst>
          </p:cNvPr>
          <p:cNvPicPr>
            <a:picLocks noChangeAspect="1"/>
          </p:cNvPicPr>
          <p:nvPr/>
        </p:nvPicPr>
        <p:blipFill rotWithShape="1">
          <a:blip r:embed="rId5"/>
          <a:srcRect l="10760" t="31626" r="14862" b="17323"/>
          <a:stretch/>
        </p:blipFill>
        <p:spPr>
          <a:xfrm rot="5340000">
            <a:off x="3152736" y="4160748"/>
            <a:ext cx="2551542" cy="1349338"/>
          </a:xfrm>
          <a:prstGeom prst="rect">
            <a:avLst/>
          </a:prstGeom>
        </p:spPr>
      </p:pic>
      <p:pic>
        <p:nvPicPr>
          <p:cNvPr id="8" name="Picture 9" descr="A picture containing indoor, car, man, table&#10;&#10;Description generated with very high confidence">
            <a:extLst>
              <a:ext uri="{FF2B5EF4-FFF2-40B4-BE49-F238E27FC236}">
                <a16:creationId xmlns:a16="http://schemas.microsoft.com/office/drawing/2014/main" id="{EF4A509C-9056-4146-8A0B-62B9D46A62AA}"/>
              </a:ext>
            </a:extLst>
          </p:cNvPr>
          <p:cNvPicPr>
            <a:picLocks noChangeAspect="1"/>
          </p:cNvPicPr>
          <p:nvPr/>
        </p:nvPicPr>
        <p:blipFill rotWithShape="1">
          <a:blip r:embed="rId6"/>
          <a:srcRect l="24509" t="32721" r="22466" b="30882"/>
          <a:stretch/>
        </p:blipFill>
        <p:spPr>
          <a:xfrm rot="5400000">
            <a:off x="506674" y="4182119"/>
            <a:ext cx="2570117" cy="1310862"/>
          </a:xfrm>
          <a:prstGeom prst="rect">
            <a:avLst/>
          </a:prstGeom>
        </p:spPr>
      </p:pic>
      <p:pic>
        <p:nvPicPr>
          <p:cNvPr id="11" name="Picture 11" descr="A picture containing indoor, kitchen, stove, sitting&#10;&#10;Description generated with very high confidence">
            <a:extLst>
              <a:ext uri="{FF2B5EF4-FFF2-40B4-BE49-F238E27FC236}">
                <a16:creationId xmlns:a16="http://schemas.microsoft.com/office/drawing/2014/main" id="{69735691-BDB7-4A1F-83D4-A205AD4C5C8E}"/>
              </a:ext>
            </a:extLst>
          </p:cNvPr>
          <p:cNvPicPr>
            <a:picLocks noChangeAspect="1"/>
          </p:cNvPicPr>
          <p:nvPr/>
        </p:nvPicPr>
        <p:blipFill rotWithShape="1">
          <a:blip r:embed="rId7"/>
          <a:srcRect l="19003" t="26761" r="24296" b="29577"/>
          <a:stretch/>
        </p:blipFill>
        <p:spPr>
          <a:xfrm rot="5400000">
            <a:off x="8645169" y="4102587"/>
            <a:ext cx="2616451" cy="1505976"/>
          </a:xfrm>
          <a:prstGeom prst="rect">
            <a:avLst/>
          </a:prstGeom>
        </p:spPr>
      </p:pic>
      <p:sp>
        <p:nvSpPr>
          <p:cNvPr id="13" name="TextBox 12">
            <a:extLst>
              <a:ext uri="{FF2B5EF4-FFF2-40B4-BE49-F238E27FC236}">
                <a16:creationId xmlns:a16="http://schemas.microsoft.com/office/drawing/2014/main" id="{C10CCEFC-EF8E-48D1-816A-80BBD596F3F2}"/>
              </a:ext>
            </a:extLst>
          </p:cNvPr>
          <p:cNvSpPr txBox="1"/>
          <p:nvPr/>
        </p:nvSpPr>
        <p:spPr>
          <a:xfrm>
            <a:off x="451412" y="6171235"/>
            <a:ext cx="274319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6: Mix 4</a:t>
            </a:r>
            <a:endParaRPr lang="en-US"/>
          </a:p>
          <a:p>
            <a:pPr algn="ctr"/>
            <a:r>
              <a:rPr lang="en-US" sz="1200">
                <a:ea typeface="+mn-lt"/>
                <a:cs typeface="+mn-lt"/>
              </a:rPr>
              <a:t>Photo Credit: Conrad S</a:t>
            </a:r>
            <a:r>
              <a:rPr lang="en-US">
                <a:ea typeface="+mn-lt"/>
                <a:cs typeface="+mn-lt"/>
              </a:rPr>
              <a:t>.</a:t>
            </a:r>
            <a:endParaRPr lang="en-US"/>
          </a:p>
        </p:txBody>
      </p:sp>
      <p:sp>
        <p:nvSpPr>
          <p:cNvPr id="14" name="TextBox 13">
            <a:extLst>
              <a:ext uri="{FF2B5EF4-FFF2-40B4-BE49-F238E27FC236}">
                <a16:creationId xmlns:a16="http://schemas.microsoft.com/office/drawing/2014/main" id="{794F7732-93AA-4176-AA31-2F58092EAC3B}"/>
              </a:ext>
            </a:extLst>
          </p:cNvPr>
          <p:cNvSpPr txBox="1"/>
          <p:nvPr/>
        </p:nvSpPr>
        <p:spPr>
          <a:xfrm>
            <a:off x="3190753" y="6190525"/>
            <a:ext cx="274319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7: Mix 5</a:t>
            </a:r>
            <a:endParaRPr lang="en-US"/>
          </a:p>
          <a:p>
            <a:pPr algn="ctr"/>
            <a:r>
              <a:rPr lang="en-US" sz="1200">
                <a:ea typeface="+mn-lt"/>
                <a:cs typeface="+mn-lt"/>
              </a:rPr>
              <a:t>Photo Credit: Conrad S.</a:t>
            </a:r>
            <a:endParaRPr lang="en-US" sz="1200"/>
          </a:p>
          <a:p>
            <a:endParaRPr lang="en-US"/>
          </a:p>
        </p:txBody>
      </p:sp>
      <p:sp>
        <p:nvSpPr>
          <p:cNvPr id="15" name="TextBox 14">
            <a:extLst>
              <a:ext uri="{FF2B5EF4-FFF2-40B4-BE49-F238E27FC236}">
                <a16:creationId xmlns:a16="http://schemas.microsoft.com/office/drawing/2014/main" id="{FC8D2CDB-F109-42DD-9FF4-CE2A420D4027}"/>
              </a:ext>
            </a:extLst>
          </p:cNvPr>
          <p:cNvSpPr txBox="1"/>
          <p:nvPr/>
        </p:nvSpPr>
        <p:spPr>
          <a:xfrm>
            <a:off x="5930096" y="6190525"/>
            <a:ext cx="274319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8: Mix 6</a:t>
            </a:r>
            <a:endParaRPr lang="en-US"/>
          </a:p>
          <a:p>
            <a:pPr algn="ctr"/>
            <a:r>
              <a:rPr lang="en-US" sz="1200">
                <a:ea typeface="+mn-lt"/>
                <a:cs typeface="+mn-lt"/>
              </a:rPr>
              <a:t>Photo Credit: Conrad S.</a:t>
            </a:r>
            <a:endParaRPr lang="en-US" sz="1200"/>
          </a:p>
          <a:p>
            <a:endParaRPr lang="en-US"/>
          </a:p>
        </p:txBody>
      </p:sp>
      <p:sp>
        <p:nvSpPr>
          <p:cNvPr id="16" name="TextBox 15">
            <a:extLst>
              <a:ext uri="{FF2B5EF4-FFF2-40B4-BE49-F238E27FC236}">
                <a16:creationId xmlns:a16="http://schemas.microsoft.com/office/drawing/2014/main" id="{D24952D4-385B-4E1E-84DC-52A684E08B7D}"/>
              </a:ext>
            </a:extLst>
          </p:cNvPr>
          <p:cNvSpPr txBox="1"/>
          <p:nvPr/>
        </p:nvSpPr>
        <p:spPr>
          <a:xfrm>
            <a:off x="8640500" y="6151942"/>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9: Mix 7</a:t>
            </a:r>
            <a:endParaRPr lang="en-US"/>
          </a:p>
          <a:p>
            <a:pPr algn="ctr"/>
            <a:r>
              <a:rPr lang="en-US" sz="1200"/>
              <a:t>Photo Credit: Conrad S.</a:t>
            </a:r>
          </a:p>
        </p:txBody>
      </p:sp>
    </p:spTree>
    <p:extLst>
      <p:ext uri="{BB962C8B-B14F-4D97-AF65-F5344CB8AC3E}">
        <p14:creationId xmlns:p14="http://schemas.microsoft.com/office/powerpoint/2010/main" val="1268597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9AC5-AADA-4146-924B-E7FC241F2128}"/>
              </a:ext>
            </a:extLst>
          </p:cNvPr>
          <p:cNvSpPr>
            <a:spLocks noGrp="1"/>
          </p:cNvSpPr>
          <p:nvPr>
            <p:ph type="title"/>
          </p:nvPr>
        </p:nvSpPr>
        <p:spPr>
          <a:xfrm>
            <a:off x="923441" y="185195"/>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1: Alternative Mix Design Cont. </a:t>
            </a:r>
            <a:endParaRPr lang="en-US"/>
          </a:p>
        </p:txBody>
      </p:sp>
      <p:graphicFrame>
        <p:nvGraphicFramePr>
          <p:cNvPr id="5" name="Table 5">
            <a:extLst>
              <a:ext uri="{FF2B5EF4-FFF2-40B4-BE49-F238E27FC236}">
                <a16:creationId xmlns:a16="http://schemas.microsoft.com/office/drawing/2014/main" id="{6E8A4621-EBD2-4C9A-BAC9-F7E16410FD28}"/>
              </a:ext>
            </a:extLst>
          </p:cNvPr>
          <p:cNvGraphicFramePr>
            <a:graphicFrameLocks noGrp="1"/>
          </p:cNvGraphicFramePr>
          <p:nvPr>
            <p:ph idx="1"/>
            <p:extLst>
              <p:ext uri="{D42A27DB-BD31-4B8C-83A1-F6EECF244321}">
                <p14:modId xmlns:p14="http://schemas.microsoft.com/office/powerpoint/2010/main" val="3599770059"/>
              </p:ext>
            </p:extLst>
          </p:nvPr>
        </p:nvGraphicFramePr>
        <p:xfrm>
          <a:off x="376177" y="1514353"/>
          <a:ext cx="6809768" cy="3205480"/>
        </p:xfrm>
        <a:graphic>
          <a:graphicData uri="http://schemas.openxmlformats.org/drawingml/2006/table">
            <a:tbl>
              <a:tblPr firstRow="1" bandRow="1">
                <a:tableStyleId>{5C22544A-7EE6-4342-B048-85BDC9FD1C3A}</a:tableStyleId>
              </a:tblPr>
              <a:tblGrid>
                <a:gridCol w="1620453">
                  <a:extLst>
                    <a:ext uri="{9D8B030D-6E8A-4147-A177-3AD203B41FA5}">
                      <a16:colId xmlns:a16="http://schemas.microsoft.com/office/drawing/2014/main" val="1816753331"/>
                    </a:ext>
                  </a:extLst>
                </a:gridCol>
                <a:gridCol w="1543291">
                  <a:extLst>
                    <a:ext uri="{9D8B030D-6E8A-4147-A177-3AD203B41FA5}">
                      <a16:colId xmlns:a16="http://schemas.microsoft.com/office/drawing/2014/main" val="3374534695"/>
                    </a:ext>
                  </a:extLst>
                </a:gridCol>
                <a:gridCol w="1668162">
                  <a:extLst>
                    <a:ext uri="{9D8B030D-6E8A-4147-A177-3AD203B41FA5}">
                      <a16:colId xmlns:a16="http://schemas.microsoft.com/office/drawing/2014/main" val="2463759341"/>
                    </a:ext>
                  </a:extLst>
                </a:gridCol>
                <a:gridCol w="1977862">
                  <a:extLst>
                    <a:ext uri="{9D8B030D-6E8A-4147-A177-3AD203B41FA5}">
                      <a16:colId xmlns:a16="http://schemas.microsoft.com/office/drawing/2014/main" val="1726537292"/>
                    </a:ext>
                  </a:extLst>
                </a:gridCol>
              </a:tblGrid>
              <a:tr h="370840">
                <a:tc gridSpan="4">
                  <a:txBody>
                    <a:bodyPr/>
                    <a:lstStyle/>
                    <a:p>
                      <a:pPr algn="ctr"/>
                      <a:r>
                        <a:rPr lang="en-US">
                          <a:solidFill>
                            <a:schemeClr val="tx1"/>
                          </a:solidFill>
                        </a:rPr>
                        <a:t>Table 2: Aggregate Graduation </a:t>
                      </a:r>
                      <a:endParaRPr lang="en-US">
                        <a:solidFill>
                          <a:schemeClr val="bg1"/>
                        </a:solidFill>
                      </a:endParaRPr>
                    </a:p>
                  </a:txBody>
                  <a:tcPr/>
                </a:tc>
                <a:tc hMerge="1">
                  <a:txBody>
                    <a:bodyPr/>
                    <a:lstStyle/>
                    <a:p>
                      <a:endParaRPr lang="en-US">
                        <a:solidFill>
                          <a:schemeClr val="bg1"/>
                        </a:solidFill>
                      </a:endParaRPr>
                    </a:p>
                  </a:txBody>
                  <a:tcPr/>
                </a:tc>
                <a:tc hMerge="1">
                  <a:txBody>
                    <a:bodyPr/>
                    <a:lstStyle/>
                    <a:p>
                      <a:endParaRPr lang="en-US">
                        <a:solidFill>
                          <a:schemeClr val="bg1"/>
                        </a:solidFill>
                      </a:endParaRPr>
                    </a:p>
                  </a:txBody>
                  <a:tcPr/>
                </a:tc>
                <a:tc hMerge="1">
                  <a:txBody>
                    <a:bodyPr/>
                    <a:lstStyle/>
                    <a:p>
                      <a:endParaRPr lang="en-US">
                        <a:solidFill>
                          <a:schemeClr val="bg1"/>
                        </a:solidFill>
                      </a:endParaRPr>
                    </a:p>
                  </a:txBody>
                  <a:tcPr/>
                </a:tc>
                <a:extLst>
                  <a:ext uri="{0D108BD9-81ED-4DB2-BD59-A6C34878D82A}">
                    <a16:rowId xmlns:a16="http://schemas.microsoft.com/office/drawing/2014/main" val="2061513419"/>
                  </a:ext>
                </a:extLst>
              </a:tr>
              <a:tr h="370840">
                <a:tc>
                  <a:txBody>
                    <a:bodyPr/>
                    <a:lstStyle/>
                    <a:p>
                      <a:pPr lvl="0" algn="ctr">
                        <a:buNone/>
                      </a:pPr>
                      <a:r>
                        <a:rPr lang="en-US">
                          <a:solidFill>
                            <a:schemeClr val="bg1"/>
                          </a:solidFill>
                        </a:rPr>
                        <a:t>Mix Number </a:t>
                      </a:r>
                      <a:endParaRPr lang="en-US"/>
                    </a:p>
                  </a:txBody>
                  <a:tcPr>
                    <a:solidFill>
                      <a:schemeClr val="accent1">
                        <a:lumMod val="60000"/>
                        <a:lumOff val="40000"/>
                      </a:schemeClr>
                    </a:solidFill>
                  </a:tcPr>
                </a:tc>
                <a:tc>
                  <a:txBody>
                    <a:bodyPr/>
                    <a:lstStyle/>
                    <a:p>
                      <a:pPr lvl="0" algn="ctr">
                        <a:buNone/>
                      </a:pPr>
                      <a:r>
                        <a:rPr lang="en-US">
                          <a:solidFill>
                            <a:schemeClr val="bg1"/>
                          </a:solidFill>
                        </a:rPr>
                        <a:t>Characteristic of Interest</a:t>
                      </a:r>
                      <a:endParaRPr lang="en-US"/>
                    </a:p>
                  </a:txBody>
                  <a:tcPr>
                    <a:solidFill>
                      <a:schemeClr val="accent1">
                        <a:lumMod val="60000"/>
                        <a:lumOff val="40000"/>
                      </a:schemeClr>
                    </a:solidFill>
                  </a:tcPr>
                </a:tc>
                <a:tc>
                  <a:txBody>
                    <a:bodyPr/>
                    <a:lstStyle/>
                    <a:p>
                      <a:pPr lvl="0" algn="ctr">
                        <a:buNone/>
                      </a:pPr>
                      <a:r>
                        <a:rPr lang="en-US">
                          <a:solidFill>
                            <a:schemeClr val="bg1"/>
                          </a:solidFill>
                        </a:rPr>
                        <a:t>28 day Compressive Strength (psi) </a:t>
                      </a:r>
                      <a:endParaRPr lang="en-US"/>
                    </a:p>
                  </a:txBody>
                  <a:tcPr>
                    <a:solidFill>
                      <a:schemeClr val="accent1">
                        <a:lumMod val="60000"/>
                        <a:lumOff val="40000"/>
                      </a:schemeClr>
                    </a:solidFill>
                  </a:tcPr>
                </a:tc>
                <a:tc>
                  <a:txBody>
                    <a:bodyPr/>
                    <a:lstStyle/>
                    <a:p>
                      <a:pPr lvl="0" algn="ctr">
                        <a:buNone/>
                      </a:pPr>
                      <a:r>
                        <a:rPr lang="en-US">
                          <a:solidFill>
                            <a:schemeClr val="bg1"/>
                          </a:solidFill>
                        </a:rPr>
                        <a:t>Wet Unit Weight</a:t>
                      </a:r>
                      <a:endParaRPr lang="en-US"/>
                    </a:p>
                    <a:p>
                      <a:pPr lvl="0" algn="ctr">
                        <a:buNone/>
                      </a:pPr>
                      <a:r>
                        <a:rPr lang="en-US"/>
                        <a:t>(pcf)</a:t>
                      </a:r>
                    </a:p>
                  </a:txBody>
                  <a:tcPr>
                    <a:solidFill>
                      <a:schemeClr val="accent1">
                        <a:lumMod val="60000"/>
                        <a:lumOff val="40000"/>
                      </a:schemeClr>
                    </a:solidFill>
                  </a:tcPr>
                </a:tc>
                <a:extLst>
                  <a:ext uri="{0D108BD9-81ED-4DB2-BD59-A6C34878D82A}">
                    <a16:rowId xmlns:a16="http://schemas.microsoft.com/office/drawing/2014/main" val="2143845925"/>
                  </a:ext>
                </a:extLst>
              </a:tr>
              <a:tr h="370840">
                <a:tc>
                  <a:txBody>
                    <a:bodyPr/>
                    <a:lstStyle/>
                    <a:p>
                      <a:pPr algn="ctr"/>
                      <a:r>
                        <a:rPr lang="en-US"/>
                        <a:t>9</a:t>
                      </a:r>
                    </a:p>
                  </a:txBody>
                  <a:tcPr/>
                </a:tc>
                <a:tc>
                  <a:txBody>
                    <a:bodyPr/>
                    <a:lstStyle/>
                    <a:p>
                      <a:pPr lvl="0" algn="ctr">
                        <a:buNone/>
                      </a:pPr>
                      <a:r>
                        <a:rPr lang="en-US"/>
                        <a:t>Well Graded Utelite </a:t>
                      </a:r>
                    </a:p>
                  </a:txBody>
                  <a:tcPr/>
                </a:tc>
                <a:tc>
                  <a:txBody>
                    <a:bodyPr/>
                    <a:lstStyle/>
                    <a:p>
                      <a:pPr lvl="0" algn="ctr">
                        <a:buNone/>
                      </a:pPr>
                      <a:r>
                        <a:rPr lang="en-US"/>
                        <a:t>2460</a:t>
                      </a:r>
                    </a:p>
                  </a:txBody>
                  <a:tcPr/>
                </a:tc>
                <a:tc>
                  <a:txBody>
                    <a:bodyPr/>
                    <a:lstStyle/>
                    <a:p>
                      <a:pPr lvl="0" algn="ctr">
                        <a:buNone/>
                      </a:pPr>
                      <a:r>
                        <a:rPr lang="en-US"/>
                        <a:t>63</a:t>
                      </a:r>
                    </a:p>
                  </a:txBody>
                  <a:tcPr/>
                </a:tc>
                <a:extLst>
                  <a:ext uri="{0D108BD9-81ED-4DB2-BD59-A6C34878D82A}">
                    <a16:rowId xmlns:a16="http://schemas.microsoft.com/office/drawing/2014/main" val="484659158"/>
                  </a:ext>
                </a:extLst>
              </a:tr>
              <a:tr h="370840">
                <a:tc>
                  <a:txBody>
                    <a:bodyPr/>
                    <a:lstStyle/>
                    <a:p>
                      <a:pPr algn="ctr"/>
                      <a:r>
                        <a:rPr lang="en-US"/>
                        <a:t>10</a:t>
                      </a:r>
                    </a:p>
                  </a:txBody>
                  <a:tcPr/>
                </a:tc>
                <a:tc>
                  <a:txBody>
                    <a:bodyPr/>
                    <a:lstStyle/>
                    <a:p>
                      <a:pPr lvl="0" algn="ctr">
                        <a:buNone/>
                      </a:pPr>
                      <a:r>
                        <a:rPr lang="en-US"/>
                        <a:t>No Crushed Fines</a:t>
                      </a:r>
                    </a:p>
                  </a:txBody>
                  <a:tcPr/>
                </a:tc>
                <a:tc>
                  <a:txBody>
                    <a:bodyPr/>
                    <a:lstStyle/>
                    <a:p>
                      <a:pPr lvl="0" algn="ctr">
                        <a:buNone/>
                      </a:pPr>
                      <a:r>
                        <a:rPr lang="en-US"/>
                        <a:t>1720</a:t>
                      </a:r>
                    </a:p>
                  </a:txBody>
                  <a:tcPr/>
                </a:tc>
                <a:tc>
                  <a:txBody>
                    <a:bodyPr/>
                    <a:lstStyle/>
                    <a:p>
                      <a:pPr lvl="0" algn="ctr">
                        <a:buNone/>
                      </a:pPr>
                      <a:r>
                        <a:rPr lang="en-US"/>
                        <a:t>63</a:t>
                      </a:r>
                    </a:p>
                  </a:txBody>
                  <a:tcPr/>
                </a:tc>
                <a:extLst>
                  <a:ext uri="{0D108BD9-81ED-4DB2-BD59-A6C34878D82A}">
                    <a16:rowId xmlns:a16="http://schemas.microsoft.com/office/drawing/2014/main" val="1147964193"/>
                  </a:ext>
                </a:extLst>
              </a:tr>
              <a:tr h="370840">
                <a:tc>
                  <a:txBody>
                    <a:bodyPr/>
                    <a:lstStyle/>
                    <a:p>
                      <a:pPr algn="ctr"/>
                      <a:r>
                        <a:rPr lang="en-US"/>
                        <a:t>11</a:t>
                      </a:r>
                    </a:p>
                  </a:txBody>
                  <a:tcPr/>
                </a:tc>
                <a:tc>
                  <a:txBody>
                    <a:bodyPr/>
                    <a:lstStyle/>
                    <a:p>
                      <a:pPr lvl="0" algn="ctr">
                        <a:buNone/>
                      </a:pPr>
                      <a:r>
                        <a:rPr lang="en-US"/>
                        <a:t>Low #10 Mesh</a:t>
                      </a:r>
                    </a:p>
                  </a:txBody>
                  <a:tcPr/>
                </a:tc>
                <a:tc>
                  <a:txBody>
                    <a:bodyPr/>
                    <a:lstStyle/>
                    <a:p>
                      <a:pPr lvl="0" algn="ctr">
                        <a:buNone/>
                      </a:pPr>
                      <a:r>
                        <a:rPr lang="en-US"/>
                        <a:t>1700</a:t>
                      </a:r>
                    </a:p>
                  </a:txBody>
                  <a:tcPr/>
                </a:tc>
                <a:tc>
                  <a:txBody>
                    <a:bodyPr/>
                    <a:lstStyle/>
                    <a:p>
                      <a:pPr lvl="0" algn="ctr">
                        <a:buNone/>
                      </a:pPr>
                      <a:r>
                        <a:rPr lang="en-US"/>
                        <a:t>63</a:t>
                      </a:r>
                    </a:p>
                  </a:txBody>
                  <a:tcPr/>
                </a:tc>
                <a:extLst>
                  <a:ext uri="{0D108BD9-81ED-4DB2-BD59-A6C34878D82A}">
                    <a16:rowId xmlns:a16="http://schemas.microsoft.com/office/drawing/2014/main" val="3988866240"/>
                  </a:ext>
                </a:extLst>
              </a:tr>
            </a:tbl>
          </a:graphicData>
        </a:graphic>
      </p:graphicFrame>
      <p:sp>
        <p:nvSpPr>
          <p:cNvPr id="4" name="Slide Number Placeholder 3">
            <a:extLst>
              <a:ext uri="{FF2B5EF4-FFF2-40B4-BE49-F238E27FC236}">
                <a16:creationId xmlns:a16="http://schemas.microsoft.com/office/drawing/2014/main" id="{2F84CAF5-6506-4493-B9B7-5C72275C880B}"/>
              </a:ext>
            </a:extLst>
          </p:cNvPr>
          <p:cNvSpPr>
            <a:spLocks noGrp="1"/>
          </p:cNvSpPr>
          <p:nvPr>
            <p:ph type="sldNum" sz="quarter" idx="12"/>
          </p:nvPr>
        </p:nvSpPr>
        <p:spPr/>
        <p:txBody>
          <a:bodyPr/>
          <a:lstStyle/>
          <a:p>
            <a:fld id="{51FB18F3-0B29-4B2E-BD23-50950B937FFF}" type="slidenum">
              <a:rPr lang="en-US" smtClean="0"/>
              <a:t>6</a:t>
            </a:fld>
            <a:endParaRPr lang="en-US"/>
          </a:p>
        </p:txBody>
      </p:sp>
      <p:pic>
        <p:nvPicPr>
          <p:cNvPr id="7" name="Picture 7" descr="A picture containing food, table, sitting, filled&#10;&#10;Description generated with very high confidence">
            <a:extLst>
              <a:ext uri="{FF2B5EF4-FFF2-40B4-BE49-F238E27FC236}">
                <a16:creationId xmlns:a16="http://schemas.microsoft.com/office/drawing/2014/main" id="{5586E7E0-1E2A-4485-BF90-68344F361E76}"/>
              </a:ext>
            </a:extLst>
          </p:cNvPr>
          <p:cNvPicPr>
            <a:picLocks noChangeAspect="1"/>
          </p:cNvPicPr>
          <p:nvPr/>
        </p:nvPicPr>
        <p:blipFill rotWithShape="1">
          <a:blip r:embed="rId3"/>
          <a:srcRect l="19366" r="39084" b="37559"/>
          <a:stretch/>
        </p:blipFill>
        <p:spPr>
          <a:xfrm rot="5400000">
            <a:off x="7753111" y="1098150"/>
            <a:ext cx="3850187" cy="4429121"/>
          </a:xfrm>
          <a:prstGeom prst="rect">
            <a:avLst/>
          </a:prstGeom>
        </p:spPr>
      </p:pic>
      <p:sp>
        <p:nvSpPr>
          <p:cNvPr id="9" name="TextBox 8">
            <a:extLst>
              <a:ext uri="{FF2B5EF4-FFF2-40B4-BE49-F238E27FC236}">
                <a16:creationId xmlns:a16="http://schemas.microsoft.com/office/drawing/2014/main" id="{143105D7-E225-4195-9D04-9659CE26BA6F}"/>
              </a:ext>
            </a:extLst>
          </p:cNvPr>
          <p:cNvSpPr txBox="1"/>
          <p:nvPr/>
        </p:nvSpPr>
        <p:spPr>
          <a:xfrm>
            <a:off x="7733819" y="5293488"/>
            <a:ext cx="35051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10: Compressive Testing </a:t>
            </a:r>
          </a:p>
          <a:p>
            <a:pPr algn="ctr"/>
            <a:r>
              <a:rPr lang="en-US" sz="1200"/>
              <a:t>Photo Credit: Conrad S.</a:t>
            </a:r>
          </a:p>
        </p:txBody>
      </p:sp>
    </p:spTree>
    <p:extLst>
      <p:ext uri="{BB962C8B-B14F-4D97-AF65-F5344CB8AC3E}">
        <p14:creationId xmlns:p14="http://schemas.microsoft.com/office/powerpoint/2010/main" val="2306798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9AC5-AADA-4146-924B-E7FC241F2128}"/>
              </a:ext>
            </a:extLst>
          </p:cNvPr>
          <p:cNvSpPr>
            <a:spLocks noGrp="1"/>
          </p:cNvSpPr>
          <p:nvPr>
            <p:ph type="title"/>
          </p:nvPr>
        </p:nvSpPr>
        <p:spPr>
          <a:xfrm>
            <a:off x="923441" y="185195"/>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1: Alternative Mix Design Cont. </a:t>
            </a:r>
            <a:endParaRPr lang="en-US"/>
          </a:p>
        </p:txBody>
      </p:sp>
      <p:graphicFrame>
        <p:nvGraphicFramePr>
          <p:cNvPr id="5" name="Table 5">
            <a:extLst>
              <a:ext uri="{FF2B5EF4-FFF2-40B4-BE49-F238E27FC236}">
                <a16:creationId xmlns:a16="http://schemas.microsoft.com/office/drawing/2014/main" id="{6E8A4621-EBD2-4C9A-BAC9-F7E16410FD28}"/>
              </a:ext>
            </a:extLst>
          </p:cNvPr>
          <p:cNvGraphicFramePr>
            <a:graphicFrameLocks noGrp="1"/>
          </p:cNvGraphicFramePr>
          <p:nvPr>
            <p:ph idx="1"/>
            <p:extLst>
              <p:ext uri="{D42A27DB-BD31-4B8C-83A1-F6EECF244321}">
                <p14:modId xmlns:p14="http://schemas.microsoft.com/office/powerpoint/2010/main" val="2443638316"/>
              </p:ext>
            </p:extLst>
          </p:nvPr>
        </p:nvGraphicFramePr>
        <p:xfrm>
          <a:off x="376177" y="1514353"/>
          <a:ext cx="6809768" cy="3205480"/>
        </p:xfrm>
        <a:graphic>
          <a:graphicData uri="http://schemas.openxmlformats.org/drawingml/2006/table">
            <a:tbl>
              <a:tblPr firstRow="1" bandRow="1">
                <a:tableStyleId>{5C22544A-7EE6-4342-B048-85BDC9FD1C3A}</a:tableStyleId>
              </a:tblPr>
              <a:tblGrid>
                <a:gridCol w="1620453">
                  <a:extLst>
                    <a:ext uri="{9D8B030D-6E8A-4147-A177-3AD203B41FA5}">
                      <a16:colId xmlns:a16="http://schemas.microsoft.com/office/drawing/2014/main" val="1816753331"/>
                    </a:ext>
                  </a:extLst>
                </a:gridCol>
                <a:gridCol w="1543291">
                  <a:extLst>
                    <a:ext uri="{9D8B030D-6E8A-4147-A177-3AD203B41FA5}">
                      <a16:colId xmlns:a16="http://schemas.microsoft.com/office/drawing/2014/main" val="3374534695"/>
                    </a:ext>
                  </a:extLst>
                </a:gridCol>
                <a:gridCol w="1678459">
                  <a:extLst>
                    <a:ext uri="{9D8B030D-6E8A-4147-A177-3AD203B41FA5}">
                      <a16:colId xmlns:a16="http://schemas.microsoft.com/office/drawing/2014/main" val="2463759341"/>
                    </a:ext>
                  </a:extLst>
                </a:gridCol>
                <a:gridCol w="1967565">
                  <a:extLst>
                    <a:ext uri="{9D8B030D-6E8A-4147-A177-3AD203B41FA5}">
                      <a16:colId xmlns:a16="http://schemas.microsoft.com/office/drawing/2014/main" val="1726537292"/>
                    </a:ext>
                  </a:extLst>
                </a:gridCol>
              </a:tblGrid>
              <a:tr h="370840">
                <a:tc gridSpan="4">
                  <a:txBody>
                    <a:bodyPr/>
                    <a:lstStyle/>
                    <a:p>
                      <a:pPr algn="ctr"/>
                      <a:r>
                        <a:rPr lang="en-US">
                          <a:solidFill>
                            <a:schemeClr val="tx1"/>
                          </a:solidFill>
                        </a:rPr>
                        <a:t>Table 2: Aggregate Graduation </a:t>
                      </a:r>
                      <a:endParaRPr lang="en-US">
                        <a:solidFill>
                          <a:schemeClr val="bg1"/>
                        </a:solidFill>
                      </a:endParaRPr>
                    </a:p>
                  </a:txBody>
                  <a:tcPr/>
                </a:tc>
                <a:tc hMerge="1">
                  <a:txBody>
                    <a:bodyPr/>
                    <a:lstStyle/>
                    <a:p>
                      <a:endParaRPr lang="en-US">
                        <a:solidFill>
                          <a:schemeClr val="bg1"/>
                        </a:solidFill>
                      </a:endParaRPr>
                    </a:p>
                  </a:txBody>
                  <a:tcPr/>
                </a:tc>
                <a:tc hMerge="1">
                  <a:txBody>
                    <a:bodyPr/>
                    <a:lstStyle/>
                    <a:p>
                      <a:endParaRPr lang="en-US">
                        <a:solidFill>
                          <a:schemeClr val="bg1"/>
                        </a:solidFill>
                      </a:endParaRPr>
                    </a:p>
                  </a:txBody>
                  <a:tcPr/>
                </a:tc>
                <a:tc hMerge="1">
                  <a:txBody>
                    <a:bodyPr/>
                    <a:lstStyle/>
                    <a:p>
                      <a:endParaRPr lang="en-US">
                        <a:solidFill>
                          <a:schemeClr val="bg1"/>
                        </a:solidFill>
                      </a:endParaRPr>
                    </a:p>
                  </a:txBody>
                  <a:tcPr/>
                </a:tc>
                <a:extLst>
                  <a:ext uri="{0D108BD9-81ED-4DB2-BD59-A6C34878D82A}">
                    <a16:rowId xmlns:a16="http://schemas.microsoft.com/office/drawing/2014/main" val="2061513419"/>
                  </a:ext>
                </a:extLst>
              </a:tr>
              <a:tr h="370840">
                <a:tc>
                  <a:txBody>
                    <a:bodyPr/>
                    <a:lstStyle/>
                    <a:p>
                      <a:pPr lvl="0" algn="ctr">
                        <a:buNone/>
                      </a:pPr>
                      <a:r>
                        <a:rPr lang="en-US">
                          <a:solidFill>
                            <a:schemeClr val="bg1"/>
                          </a:solidFill>
                        </a:rPr>
                        <a:t>Mix Number </a:t>
                      </a:r>
                      <a:endParaRPr lang="en-US"/>
                    </a:p>
                  </a:txBody>
                  <a:tcPr>
                    <a:solidFill>
                      <a:schemeClr val="accent1">
                        <a:lumMod val="60000"/>
                        <a:lumOff val="40000"/>
                      </a:schemeClr>
                    </a:solidFill>
                  </a:tcPr>
                </a:tc>
                <a:tc>
                  <a:txBody>
                    <a:bodyPr/>
                    <a:lstStyle/>
                    <a:p>
                      <a:pPr lvl="0" algn="ctr">
                        <a:buNone/>
                      </a:pPr>
                      <a:r>
                        <a:rPr lang="en-US">
                          <a:solidFill>
                            <a:schemeClr val="bg1"/>
                          </a:solidFill>
                        </a:rPr>
                        <a:t>Characteristic of Interest</a:t>
                      </a:r>
                      <a:endParaRPr lang="en-US"/>
                    </a:p>
                  </a:txBody>
                  <a:tcPr>
                    <a:solidFill>
                      <a:schemeClr val="accent1">
                        <a:lumMod val="60000"/>
                        <a:lumOff val="40000"/>
                      </a:schemeClr>
                    </a:solidFill>
                  </a:tcPr>
                </a:tc>
                <a:tc>
                  <a:txBody>
                    <a:bodyPr/>
                    <a:lstStyle/>
                    <a:p>
                      <a:pPr lvl="0" algn="ctr">
                        <a:buNone/>
                      </a:pPr>
                      <a:r>
                        <a:rPr lang="en-US">
                          <a:solidFill>
                            <a:schemeClr val="bg1"/>
                          </a:solidFill>
                        </a:rPr>
                        <a:t>28 day Compressive Strength (psi) </a:t>
                      </a:r>
                      <a:endParaRPr lang="en-US"/>
                    </a:p>
                  </a:txBody>
                  <a:tcPr>
                    <a:solidFill>
                      <a:schemeClr val="accent1">
                        <a:lumMod val="60000"/>
                        <a:lumOff val="40000"/>
                      </a:schemeClr>
                    </a:solidFill>
                  </a:tcPr>
                </a:tc>
                <a:tc>
                  <a:txBody>
                    <a:bodyPr/>
                    <a:lstStyle/>
                    <a:p>
                      <a:pPr lvl="0" algn="ctr">
                        <a:buNone/>
                      </a:pPr>
                      <a:r>
                        <a:rPr lang="en-US">
                          <a:solidFill>
                            <a:schemeClr val="bg1"/>
                          </a:solidFill>
                        </a:rPr>
                        <a:t>Wet Unit Weight (pcf)</a:t>
                      </a:r>
                      <a:endParaRPr lang="en-US"/>
                    </a:p>
                  </a:txBody>
                  <a:tcPr>
                    <a:solidFill>
                      <a:schemeClr val="accent1">
                        <a:lumMod val="60000"/>
                        <a:lumOff val="40000"/>
                      </a:schemeClr>
                    </a:solidFill>
                  </a:tcPr>
                </a:tc>
                <a:extLst>
                  <a:ext uri="{0D108BD9-81ED-4DB2-BD59-A6C34878D82A}">
                    <a16:rowId xmlns:a16="http://schemas.microsoft.com/office/drawing/2014/main" val="2143845925"/>
                  </a:ext>
                </a:extLst>
              </a:tr>
              <a:tr h="370840">
                <a:tc>
                  <a:txBody>
                    <a:bodyPr/>
                    <a:lstStyle/>
                    <a:p>
                      <a:pPr algn="ctr"/>
                      <a:r>
                        <a:rPr lang="en-US" b="1">
                          <a:highlight>
                            <a:srgbClr val="FFFF00"/>
                          </a:highlight>
                        </a:rPr>
                        <a:t>9</a:t>
                      </a:r>
                    </a:p>
                  </a:txBody>
                  <a:tcPr/>
                </a:tc>
                <a:tc>
                  <a:txBody>
                    <a:bodyPr/>
                    <a:lstStyle/>
                    <a:p>
                      <a:pPr lvl="0" algn="ctr">
                        <a:buNone/>
                      </a:pPr>
                      <a:r>
                        <a:rPr lang="en-US" b="1">
                          <a:highlight>
                            <a:srgbClr val="FFFF00"/>
                          </a:highlight>
                        </a:rPr>
                        <a:t>Well Graded Utelite </a:t>
                      </a:r>
                    </a:p>
                  </a:txBody>
                  <a:tcPr/>
                </a:tc>
                <a:tc>
                  <a:txBody>
                    <a:bodyPr/>
                    <a:lstStyle/>
                    <a:p>
                      <a:pPr lvl="0" algn="ctr">
                        <a:buNone/>
                      </a:pPr>
                      <a:r>
                        <a:rPr lang="en-US" b="1">
                          <a:highlight>
                            <a:srgbClr val="FFFF00"/>
                          </a:highlight>
                        </a:rPr>
                        <a:t>2460</a:t>
                      </a:r>
                    </a:p>
                  </a:txBody>
                  <a:tcPr/>
                </a:tc>
                <a:tc>
                  <a:txBody>
                    <a:bodyPr/>
                    <a:lstStyle/>
                    <a:p>
                      <a:pPr lvl="0" algn="ctr">
                        <a:buNone/>
                      </a:pPr>
                      <a:r>
                        <a:rPr lang="en-US" b="1">
                          <a:highlight>
                            <a:srgbClr val="FFFF00"/>
                          </a:highlight>
                        </a:rPr>
                        <a:t>63</a:t>
                      </a:r>
                    </a:p>
                  </a:txBody>
                  <a:tcPr/>
                </a:tc>
                <a:extLst>
                  <a:ext uri="{0D108BD9-81ED-4DB2-BD59-A6C34878D82A}">
                    <a16:rowId xmlns:a16="http://schemas.microsoft.com/office/drawing/2014/main" val="484659158"/>
                  </a:ext>
                </a:extLst>
              </a:tr>
              <a:tr h="370840">
                <a:tc>
                  <a:txBody>
                    <a:bodyPr/>
                    <a:lstStyle/>
                    <a:p>
                      <a:pPr algn="ctr"/>
                      <a:r>
                        <a:rPr lang="en-US"/>
                        <a:t>10</a:t>
                      </a:r>
                    </a:p>
                  </a:txBody>
                  <a:tcPr/>
                </a:tc>
                <a:tc>
                  <a:txBody>
                    <a:bodyPr/>
                    <a:lstStyle/>
                    <a:p>
                      <a:pPr lvl="0" algn="ctr">
                        <a:buNone/>
                      </a:pPr>
                      <a:r>
                        <a:rPr lang="en-US"/>
                        <a:t>No Crushed Fines</a:t>
                      </a:r>
                    </a:p>
                  </a:txBody>
                  <a:tcPr/>
                </a:tc>
                <a:tc>
                  <a:txBody>
                    <a:bodyPr/>
                    <a:lstStyle/>
                    <a:p>
                      <a:pPr lvl="0" algn="ctr">
                        <a:buNone/>
                      </a:pPr>
                      <a:r>
                        <a:rPr lang="en-US"/>
                        <a:t>1720</a:t>
                      </a:r>
                    </a:p>
                  </a:txBody>
                  <a:tcPr/>
                </a:tc>
                <a:tc>
                  <a:txBody>
                    <a:bodyPr/>
                    <a:lstStyle/>
                    <a:p>
                      <a:pPr lvl="0" algn="ctr">
                        <a:buNone/>
                      </a:pPr>
                      <a:r>
                        <a:rPr lang="en-US"/>
                        <a:t>63</a:t>
                      </a:r>
                    </a:p>
                  </a:txBody>
                  <a:tcPr/>
                </a:tc>
                <a:extLst>
                  <a:ext uri="{0D108BD9-81ED-4DB2-BD59-A6C34878D82A}">
                    <a16:rowId xmlns:a16="http://schemas.microsoft.com/office/drawing/2014/main" val="1147964193"/>
                  </a:ext>
                </a:extLst>
              </a:tr>
              <a:tr h="370840">
                <a:tc>
                  <a:txBody>
                    <a:bodyPr/>
                    <a:lstStyle/>
                    <a:p>
                      <a:pPr algn="ctr"/>
                      <a:r>
                        <a:rPr lang="en-US"/>
                        <a:t>11</a:t>
                      </a:r>
                    </a:p>
                  </a:txBody>
                  <a:tcPr/>
                </a:tc>
                <a:tc>
                  <a:txBody>
                    <a:bodyPr/>
                    <a:lstStyle/>
                    <a:p>
                      <a:pPr lvl="0" algn="ctr">
                        <a:buNone/>
                      </a:pPr>
                      <a:r>
                        <a:rPr lang="en-US"/>
                        <a:t>Low #10 Mesh</a:t>
                      </a:r>
                    </a:p>
                  </a:txBody>
                  <a:tcPr/>
                </a:tc>
                <a:tc>
                  <a:txBody>
                    <a:bodyPr/>
                    <a:lstStyle/>
                    <a:p>
                      <a:pPr lvl="0" algn="ctr">
                        <a:buNone/>
                      </a:pPr>
                      <a:r>
                        <a:rPr lang="en-US"/>
                        <a:t>1700</a:t>
                      </a:r>
                    </a:p>
                  </a:txBody>
                  <a:tcPr/>
                </a:tc>
                <a:tc>
                  <a:txBody>
                    <a:bodyPr/>
                    <a:lstStyle/>
                    <a:p>
                      <a:pPr lvl="0" algn="ctr">
                        <a:buNone/>
                      </a:pPr>
                      <a:r>
                        <a:rPr lang="en-US"/>
                        <a:t>63</a:t>
                      </a:r>
                    </a:p>
                  </a:txBody>
                  <a:tcPr/>
                </a:tc>
                <a:extLst>
                  <a:ext uri="{0D108BD9-81ED-4DB2-BD59-A6C34878D82A}">
                    <a16:rowId xmlns:a16="http://schemas.microsoft.com/office/drawing/2014/main" val="3988866240"/>
                  </a:ext>
                </a:extLst>
              </a:tr>
            </a:tbl>
          </a:graphicData>
        </a:graphic>
      </p:graphicFrame>
      <p:sp>
        <p:nvSpPr>
          <p:cNvPr id="4" name="Slide Number Placeholder 3">
            <a:extLst>
              <a:ext uri="{FF2B5EF4-FFF2-40B4-BE49-F238E27FC236}">
                <a16:creationId xmlns:a16="http://schemas.microsoft.com/office/drawing/2014/main" id="{2F84CAF5-6506-4493-B9B7-5C72275C880B}"/>
              </a:ext>
            </a:extLst>
          </p:cNvPr>
          <p:cNvSpPr>
            <a:spLocks noGrp="1"/>
          </p:cNvSpPr>
          <p:nvPr>
            <p:ph type="sldNum" sz="quarter" idx="12"/>
          </p:nvPr>
        </p:nvSpPr>
        <p:spPr/>
        <p:txBody>
          <a:bodyPr/>
          <a:lstStyle/>
          <a:p>
            <a:fld id="{51FB18F3-0B29-4B2E-BD23-50950B937FFF}" type="slidenum">
              <a:rPr lang="en-US" smtClean="0"/>
              <a:t>7</a:t>
            </a:fld>
            <a:endParaRPr lang="en-US"/>
          </a:p>
        </p:txBody>
      </p:sp>
      <p:pic>
        <p:nvPicPr>
          <p:cNvPr id="7" name="Picture 7" descr="A picture containing food, table, sitting, filled&#10;&#10;Description generated with very high confidence">
            <a:extLst>
              <a:ext uri="{FF2B5EF4-FFF2-40B4-BE49-F238E27FC236}">
                <a16:creationId xmlns:a16="http://schemas.microsoft.com/office/drawing/2014/main" id="{5586E7E0-1E2A-4485-BF90-68344F361E76}"/>
              </a:ext>
            </a:extLst>
          </p:cNvPr>
          <p:cNvPicPr>
            <a:picLocks noChangeAspect="1"/>
          </p:cNvPicPr>
          <p:nvPr/>
        </p:nvPicPr>
        <p:blipFill rotWithShape="1">
          <a:blip r:embed="rId3"/>
          <a:srcRect l="19366" r="39084" b="37559"/>
          <a:stretch/>
        </p:blipFill>
        <p:spPr>
          <a:xfrm rot="5400000">
            <a:off x="7753111" y="1098150"/>
            <a:ext cx="3850187" cy="4429121"/>
          </a:xfrm>
          <a:prstGeom prst="rect">
            <a:avLst/>
          </a:prstGeom>
        </p:spPr>
      </p:pic>
      <p:sp>
        <p:nvSpPr>
          <p:cNvPr id="9" name="TextBox 8">
            <a:extLst>
              <a:ext uri="{FF2B5EF4-FFF2-40B4-BE49-F238E27FC236}">
                <a16:creationId xmlns:a16="http://schemas.microsoft.com/office/drawing/2014/main" id="{143105D7-E225-4195-9D04-9659CE26BA6F}"/>
              </a:ext>
            </a:extLst>
          </p:cNvPr>
          <p:cNvSpPr txBox="1"/>
          <p:nvPr/>
        </p:nvSpPr>
        <p:spPr>
          <a:xfrm>
            <a:off x="7733819" y="5293488"/>
            <a:ext cx="35051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10: Compressive Testing </a:t>
            </a:r>
          </a:p>
          <a:p>
            <a:pPr algn="ctr"/>
            <a:r>
              <a:rPr lang="en-US" sz="1200"/>
              <a:t>Photo Credit: Conrad S.</a:t>
            </a:r>
          </a:p>
        </p:txBody>
      </p:sp>
    </p:spTree>
    <p:extLst>
      <p:ext uri="{BB962C8B-B14F-4D97-AF65-F5344CB8AC3E}">
        <p14:creationId xmlns:p14="http://schemas.microsoft.com/office/powerpoint/2010/main" val="277433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9D3A0-07E7-4E95-B410-A0739266F8E0}"/>
              </a:ext>
            </a:extLst>
          </p:cNvPr>
          <p:cNvSpPr>
            <a:spLocks noGrp="1"/>
          </p:cNvSpPr>
          <p:nvPr>
            <p:ph type="title"/>
          </p:nvPr>
        </p:nvSpPr>
        <p:spPr>
          <a:xfrm>
            <a:off x="923441" y="310587"/>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1: Alternative Mix Design Cont. </a:t>
            </a:r>
            <a:endParaRPr lang="en-US"/>
          </a:p>
        </p:txBody>
      </p:sp>
      <p:graphicFrame>
        <p:nvGraphicFramePr>
          <p:cNvPr id="5" name="Table 5">
            <a:extLst>
              <a:ext uri="{FF2B5EF4-FFF2-40B4-BE49-F238E27FC236}">
                <a16:creationId xmlns:a16="http://schemas.microsoft.com/office/drawing/2014/main" id="{BCD2C4C8-5014-460D-B207-5394BB61291A}"/>
              </a:ext>
            </a:extLst>
          </p:cNvPr>
          <p:cNvGraphicFramePr>
            <a:graphicFrameLocks noGrp="1"/>
          </p:cNvGraphicFramePr>
          <p:nvPr>
            <p:ph idx="1"/>
            <p:extLst>
              <p:ext uri="{D42A27DB-BD31-4B8C-83A1-F6EECF244321}">
                <p14:modId xmlns:p14="http://schemas.microsoft.com/office/powerpoint/2010/main" val="1908868279"/>
              </p:ext>
            </p:extLst>
          </p:nvPr>
        </p:nvGraphicFramePr>
        <p:xfrm>
          <a:off x="239210" y="1625862"/>
          <a:ext cx="6279260" cy="4028440"/>
        </p:xfrm>
        <a:graphic>
          <a:graphicData uri="http://schemas.openxmlformats.org/drawingml/2006/table">
            <a:tbl>
              <a:tblPr firstRow="1" bandRow="1">
                <a:tableStyleId>{5C22544A-7EE6-4342-B048-85BDC9FD1C3A}</a:tableStyleId>
              </a:tblPr>
              <a:tblGrid>
                <a:gridCol w="1080300">
                  <a:extLst>
                    <a:ext uri="{9D8B030D-6E8A-4147-A177-3AD203B41FA5}">
                      <a16:colId xmlns:a16="http://schemas.microsoft.com/office/drawing/2014/main" val="625022983"/>
                    </a:ext>
                  </a:extLst>
                </a:gridCol>
                <a:gridCol w="2305291">
                  <a:extLst>
                    <a:ext uri="{9D8B030D-6E8A-4147-A177-3AD203B41FA5}">
                      <a16:colId xmlns:a16="http://schemas.microsoft.com/office/drawing/2014/main" val="1061883635"/>
                    </a:ext>
                  </a:extLst>
                </a:gridCol>
                <a:gridCol w="1562581">
                  <a:extLst>
                    <a:ext uri="{9D8B030D-6E8A-4147-A177-3AD203B41FA5}">
                      <a16:colId xmlns:a16="http://schemas.microsoft.com/office/drawing/2014/main" val="3649225908"/>
                    </a:ext>
                  </a:extLst>
                </a:gridCol>
                <a:gridCol w="1331088">
                  <a:extLst>
                    <a:ext uri="{9D8B030D-6E8A-4147-A177-3AD203B41FA5}">
                      <a16:colId xmlns:a16="http://schemas.microsoft.com/office/drawing/2014/main" val="2917582363"/>
                    </a:ext>
                  </a:extLst>
                </a:gridCol>
              </a:tblGrid>
              <a:tr h="370840">
                <a:tc gridSpan="4">
                  <a:txBody>
                    <a:bodyPr/>
                    <a:lstStyle/>
                    <a:p>
                      <a:pPr algn="ctr"/>
                      <a:r>
                        <a:rPr lang="en-US"/>
                        <a:t>Table 3: Weight Reduction Trials </a:t>
                      </a:r>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90572661"/>
                  </a:ext>
                </a:extLst>
              </a:tr>
              <a:tr h="370840">
                <a:tc>
                  <a:txBody>
                    <a:bodyPr/>
                    <a:lstStyle/>
                    <a:p>
                      <a:pPr lvl="0" algn="ctr">
                        <a:buNone/>
                      </a:pPr>
                      <a:r>
                        <a:rPr lang="en-US">
                          <a:solidFill>
                            <a:schemeClr val="bg1"/>
                          </a:solidFill>
                        </a:rPr>
                        <a:t>Mix Number </a:t>
                      </a:r>
                      <a:endParaRPr lang="en-US"/>
                    </a:p>
                  </a:txBody>
                  <a:tcPr>
                    <a:solidFill>
                      <a:schemeClr val="accent1">
                        <a:lumMod val="60000"/>
                        <a:lumOff val="40000"/>
                      </a:schemeClr>
                    </a:solidFill>
                  </a:tcPr>
                </a:tc>
                <a:tc>
                  <a:txBody>
                    <a:bodyPr/>
                    <a:lstStyle/>
                    <a:p>
                      <a:pPr lvl="0" algn="ctr">
                        <a:buNone/>
                      </a:pPr>
                      <a:r>
                        <a:rPr lang="en-US">
                          <a:solidFill>
                            <a:schemeClr val="bg1"/>
                          </a:solidFill>
                        </a:rPr>
                        <a:t>Characteristic </a:t>
                      </a:r>
                      <a:endParaRPr lang="en-US"/>
                    </a:p>
                    <a:p>
                      <a:pPr lvl="0" algn="ctr">
                        <a:buNone/>
                      </a:pPr>
                      <a:r>
                        <a:rPr lang="en-US">
                          <a:solidFill>
                            <a:schemeClr val="bg1"/>
                          </a:solidFill>
                        </a:rPr>
                        <a:t>of Interest</a:t>
                      </a:r>
                      <a:endParaRPr lang="en-US"/>
                    </a:p>
                  </a:txBody>
                  <a:tcPr>
                    <a:solidFill>
                      <a:schemeClr val="accent1">
                        <a:lumMod val="60000"/>
                        <a:lumOff val="40000"/>
                      </a:schemeClr>
                    </a:solidFill>
                  </a:tcPr>
                </a:tc>
                <a:tc>
                  <a:txBody>
                    <a:bodyPr/>
                    <a:lstStyle/>
                    <a:p>
                      <a:pPr lvl="0" algn="ctr">
                        <a:buNone/>
                      </a:pPr>
                      <a:r>
                        <a:rPr lang="en-US">
                          <a:solidFill>
                            <a:schemeClr val="bg1"/>
                          </a:solidFill>
                        </a:rPr>
                        <a:t>28-day Compressive Strength (psi) </a:t>
                      </a:r>
                      <a:endParaRPr lang="en-US"/>
                    </a:p>
                  </a:txBody>
                  <a:tcPr>
                    <a:solidFill>
                      <a:schemeClr val="accent1">
                        <a:lumMod val="60000"/>
                        <a:lumOff val="40000"/>
                      </a:schemeClr>
                    </a:solidFill>
                  </a:tcPr>
                </a:tc>
                <a:tc>
                  <a:txBody>
                    <a:bodyPr/>
                    <a:lstStyle/>
                    <a:p>
                      <a:pPr lvl="0" algn="ctr">
                        <a:buNone/>
                      </a:pPr>
                      <a:r>
                        <a:rPr lang="en-US">
                          <a:solidFill>
                            <a:schemeClr val="bg1"/>
                          </a:solidFill>
                        </a:rPr>
                        <a:t>Wet Unit Weight</a:t>
                      </a:r>
                    </a:p>
                    <a:p>
                      <a:pPr lvl="0" algn="ctr">
                        <a:buNone/>
                      </a:pPr>
                      <a:r>
                        <a:rPr lang="en-US">
                          <a:solidFill>
                            <a:schemeClr val="bg1"/>
                          </a:solidFill>
                        </a:rPr>
                        <a:t> </a:t>
                      </a:r>
                      <a:r>
                        <a:rPr lang="en-US" b="0" i="0">
                          <a:solidFill>
                            <a:schemeClr val="bg1"/>
                          </a:solidFill>
                        </a:rPr>
                        <a:t>(pcf)</a:t>
                      </a:r>
                      <a:endParaRPr lang="en-US" b="0" i="0"/>
                    </a:p>
                  </a:txBody>
                  <a:tcPr>
                    <a:solidFill>
                      <a:schemeClr val="accent1">
                        <a:lumMod val="60000"/>
                        <a:lumOff val="40000"/>
                      </a:schemeClr>
                    </a:solidFill>
                  </a:tcPr>
                </a:tc>
                <a:extLst>
                  <a:ext uri="{0D108BD9-81ED-4DB2-BD59-A6C34878D82A}">
                    <a16:rowId xmlns:a16="http://schemas.microsoft.com/office/drawing/2014/main" val="1927074376"/>
                  </a:ext>
                </a:extLst>
              </a:tr>
              <a:tr h="370840">
                <a:tc>
                  <a:txBody>
                    <a:bodyPr/>
                    <a:lstStyle/>
                    <a:p>
                      <a:pPr lvl="0" algn="ctr">
                        <a:buNone/>
                      </a:pPr>
                      <a:r>
                        <a:rPr lang="en-US"/>
                        <a:t>12</a:t>
                      </a:r>
                    </a:p>
                  </a:txBody>
                  <a:tcPr/>
                </a:tc>
                <a:tc>
                  <a:txBody>
                    <a:bodyPr/>
                    <a:lstStyle/>
                    <a:p>
                      <a:pPr lvl="0" algn="ctr">
                        <a:buNone/>
                      </a:pPr>
                      <a:r>
                        <a:rPr lang="en-US"/>
                        <a:t>550 lbs of C/CM, </a:t>
                      </a:r>
                    </a:p>
                    <a:p>
                      <a:pPr lvl="0" algn="ctr">
                        <a:buNone/>
                      </a:pPr>
                      <a:r>
                        <a:rPr lang="en-US"/>
                        <a:t>Well Graded Utelite,</a:t>
                      </a:r>
                    </a:p>
                    <a:p>
                      <a:pPr lvl="0" algn="ctr">
                        <a:buNone/>
                      </a:pPr>
                      <a:r>
                        <a:rPr lang="en-US"/>
                        <a:t>No Crushed Fines </a:t>
                      </a:r>
                    </a:p>
                  </a:txBody>
                  <a:tcPr/>
                </a:tc>
                <a:tc>
                  <a:txBody>
                    <a:bodyPr/>
                    <a:lstStyle/>
                    <a:p>
                      <a:pPr lvl="0" algn="ctr">
                        <a:buNone/>
                      </a:pPr>
                      <a:r>
                        <a:rPr lang="en-US"/>
                        <a:t>1700</a:t>
                      </a:r>
                    </a:p>
                  </a:txBody>
                  <a:tcPr/>
                </a:tc>
                <a:tc>
                  <a:txBody>
                    <a:bodyPr/>
                    <a:lstStyle/>
                    <a:p>
                      <a:pPr lvl="0" algn="ctr">
                        <a:buNone/>
                      </a:pPr>
                      <a:r>
                        <a:rPr lang="en-US"/>
                        <a:t>56</a:t>
                      </a:r>
                    </a:p>
                  </a:txBody>
                  <a:tcPr/>
                </a:tc>
                <a:extLst>
                  <a:ext uri="{0D108BD9-81ED-4DB2-BD59-A6C34878D82A}">
                    <a16:rowId xmlns:a16="http://schemas.microsoft.com/office/drawing/2014/main" val="908691336"/>
                  </a:ext>
                </a:extLst>
              </a:tr>
              <a:tr h="370840">
                <a:tc>
                  <a:txBody>
                    <a:bodyPr/>
                    <a:lstStyle/>
                    <a:p>
                      <a:pPr lvl="0" algn="ctr">
                        <a:buNone/>
                      </a:pPr>
                      <a:r>
                        <a:rPr lang="en-US"/>
                        <a:t>13</a:t>
                      </a:r>
                    </a:p>
                  </a:txBody>
                  <a:tcPr/>
                </a:tc>
                <a:tc>
                  <a:txBody>
                    <a:bodyPr/>
                    <a:lstStyle/>
                    <a:p>
                      <a:pPr lvl="0" algn="ctr">
                        <a:buNone/>
                      </a:pPr>
                      <a:r>
                        <a:rPr lang="en-US"/>
                        <a:t>550 lbs of C/CM, </a:t>
                      </a:r>
                    </a:p>
                    <a:p>
                      <a:pPr lvl="0" algn="ctr">
                        <a:buNone/>
                      </a:pPr>
                      <a:r>
                        <a:rPr lang="en-US"/>
                        <a:t>Well Graded Utelite Aggregate</a:t>
                      </a:r>
                    </a:p>
                  </a:txBody>
                  <a:tcPr/>
                </a:tc>
                <a:tc>
                  <a:txBody>
                    <a:bodyPr/>
                    <a:lstStyle/>
                    <a:p>
                      <a:pPr lvl="0" algn="ctr">
                        <a:buNone/>
                      </a:pPr>
                      <a:r>
                        <a:rPr lang="en-US"/>
                        <a:t>1710</a:t>
                      </a:r>
                    </a:p>
                  </a:txBody>
                  <a:tcPr/>
                </a:tc>
                <a:tc>
                  <a:txBody>
                    <a:bodyPr/>
                    <a:lstStyle/>
                    <a:p>
                      <a:pPr lvl="0" algn="ctr">
                        <a:buNone/>
                      </a:pPr>
                      <a:r>
                        <a:rPr lang="en-US"/>
                        <a:t>56</a:t>
                      </a:r>
                    </a:p>
                  </a:txBody>
                  <a:tcPr/>
                </a:tc>
                <a:extLst>
                  <a:ext uri="{0D108BD9-81ED-4DB2-BD59-A6C34878D82A}">
                    <a16:rowId xmlns:a16="http://schemas.microsoft.com/office/drawing/2014/main" val="4234141294"/>
                  </a:ext>
                </a:extLst>
              </a:tr>
              <a:tr h="370840">
                <a:tc>
                  <a:txBody>
                    <a:bodyPr/>
                    <a:lstStyle/>
                    <a:p>
                      <a:pPr lvl="0" algn="ctr">
                        <a:buNone/>
                      </a:pPr>
                      <a:r>
                        <a:rPr lang="en-US"/>
                        <a:t>14</a:t>
                      </a:r>
                    </a:p>
                  </a:txBody>
                  <a:tcPr/>
                </a:tc>
                <a:tc>
                  <a:txBody>
                    <a:bodyPr/>
                    <a:lstStyle/>
                    <a:p>
                      <a:pPr lvl="0" algn="ctr">
                        <a:buNone/>
                      </a:pPr>
                      <a:r>
                        <a:rPr lang="en-US"/>
                        <a:t>600 lbs of C/CM, </a:t>
                      </a:r>
                    </a:p>
                    <a:p>
                      <a:pPr lvl="0" algn="ctr">
                        <a:buNone/>
                      </a:pPr>
                      <a:r>
                        <a:rPr lang="en-US"/>
                        <a:t>Well Graded Utelite Aggregate</a:t>
                      </a:r>
                    </a:p>
                  </a:txBody>
                  <a:tcPr/>
                </a:tc>
                <a:tc>
                  <a:txBody>
                    <a:bodyPr/>
                    <a:lstStyle/>
                    <a:p>
                      <a:pPr lvl="0" algn="ctr">
                        <a:buNone/>
                      </a:pPr>
                      <a:r>
                        <a:rPr lang="en-US"/>
                        <a:t>2110</a:t>
                      </a:r>
                    </a:p>
                  </a:txBody>
                  <a:tcPr/>
                </a:tc>
                <a:tc>
                  <a:txBody>
                    <a:bodyPr/>
                    <a:lstStyle/>
                    <a:p>
                      <a:pPr lvl="0" algn="ctr">
                        <a:buNone/>
                      </a:pPr>
                      <a:r>
                        <a:rPr lang="en-US"/>
                        <a:t>56</a:t>
                      </a:r>
                    </a:p>
                  </a:txBody>
                  <a:tcPr/>
                </a:tc>
                <a:extLst>
                  <a:ext uri="{0D108BD9-81ED-4DB2-BD59-A6C34878D82A}">
                    <a16:rowId xmlns:a16="http://schemas.microsoft.com/office/drawing/2014/main" val="2593805935"/>
                  </a:ext>
                </a:extLst>
              </a:tr>
            </a:tbl>
          </a:graphicData>
        </a:graphic>
      </p:graphicFrame>
      <p:sp>
        <p:nvSpPr>
          <p:cNvPr id="4" name="Slide Number Placeholder 3">
            <a:extLst>
              <a:ext uri="{FF2B5EF4-FFF2-40B4-BE49-F238E27FC236}">
                <a16:creationId xmlns:a16="http://schemas.microsoft.com/office/drawing/2014/main" id="{99C6E3DF-04A7-47DC-8897-FE4805615B73}"/>
              </a:ext>
            </a:extLst>
          </p:cNvPr>
          <p:cNvSpPr>
            <a:spLocks noGrp="1"/>
          </p:cNvSpPr>
          <p:nvPr>
            <p:ph type="sldNum" sz="quarter" idx="12"/>
          </p:nvPr>
        </p:nvSpPr>
        <p:spPr/>
        <p:txBody>
          <a:bodyPr/>
          <a:lstStyle/>
          <a:p>
            <a:fld id="{51FB18F3-0B29-4B2E-BD23-50950B937FFF}" type="slidenum">
              <a:rPr lang="en-US" smtClean="0"/>
              <a:t>8</a:t>
            </a:fld>
            <a:endParaRPr lang="en-US"/>
          </a:p>
        </p:txBody>
      </p:sp>
      <p:pic>
        <p:nvPicPr>
          <p:cNvPr id="9" name="Picture 9" descr="A picture containing outdoor, building, board, air&#10;&#10;Description generated with very high confidence">
            <a:extLst>
              <a:ext uri="{FF2B5EF4-FFF2-40B4-BE49-F238E27FC236}">
                <a16:creationId xmlns:a16="http://schemas.microsoft.com/office/drawing/2014/main" id="{558B33C6-9DCC-4C21-865F-C6705AF16018}"/>
              </a:ext>
            </a:extLst>
          </p:cNvPr>
          <p:cNvPicPr>
            <a:picLocks noChangeAspect="1"/>
          </p:cNvPicPr>
          <p:nvPr/>
        </p:nvPicPr>
        <p:blipFill rotWithShape="1">
          <a:blip r:embed="rId3"/>
          <a:srcRect l="11268" t="23005" r="14084" b="25019"/>
          <a:stretch/>
        </p:blipFill>
        <p:spPr>
          <a:xfrm rot="5400000">
            <a:off x="6129225" y="2609079"/>
            <a:ext cx="3349894" cy="1754208"/>
          </a:xfrm>
          <a:prstGeom prst="rect">
            <a:avLst/>
          </a:prstGeom>
        </p:spPr>
      </p:pic>
      <p:pic>
        <p:nvPicPr>
          <p:cNvPr id="11" name="Picture 11" descr="A close up of a brick wall&#10;&#10;Description generated with high confidence">
            <a:extLst>
              <a:ext uri="{FF2B5EF4-FFF2-40B4-BE49-F238E27FC236}">
                <a16:creationId xmlns:a16="http://schemas.microsoft.com/office/drawing/2014/main" id="{5B233275-031C-46C9-9848-FB7C9871692E}"/>
              </a:ext>
            </a:extLst>
          </p:cNvPr>
          <p:cNvPicPr>
            <a:picLocks noChangeAspect="1"/>
          </p:cNvPicPr>
          <p:nvPr/>
        </p:nvPicPr>
        <p:blipFill rotWithShape="1">
          <a:blip r:embed="rId4"/>
          <a:srcRect l="4945" t="2362" r="22300" b="304"/>
          <a:stretch/>
        </p:blipFill>
        <p:spPr>
          <a:xfrm rot="-5460000">
            <a:off x="9169695" y="2288404"/>
            <a:ext cx="2622791" cy="2639161"/>
          </a:xfrm>
          <a:prstGeom prst="rect">
            <a:avLst/>
          </a:prstGeom>
        </p:spPr>
      </p:pic>
      <p:sp>
        <p:nvSpPr>
          <p:cNvPr id="13" name="TextBox 12">
            <a:extLst>
              <a:ext uri="{FF2B5EF4-FFF2-40B4-BE49-F238E27FC236}">
                <a16:creationId xmlns:a16="http://schemas.microsoft.com/office/drawing/2014/main" id="{2496E8AF-3BEF-4C94-A77A-62EFDC2E838C}"/>
              </a:ext>
            </a:extLst>
          </p:cNvPr>
          <p:cNvSpPr txBox="1"/>
          <p:nvPr/>
        </p:nvSpPr>
        <p:spPr>
          <a:xfrm>
            <a:off x="6441312" y="5206677"/>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11: Mix 12</a:t>
            </a:r>
          </a:p>
          <a:p>
            <a:pPr algn="ctr"/>
            <a:r>
              <a:rPr lang="en-US" sz="1200"/>
              <a:t>Photo Credit: Conrad S. </a:t>
            </a:r>
          </a:p>
        </p:txBody>
      </p:sp>
      <p:sp>
        <p:nvSpPr>
          <p:cNvPr id="14" name="TextBox 13">
            <a:extLst>
              <a:ext uri="{FF2B5EF4-FFF2-40B4-BE49-F238E27FC236}">
                <a16:creationId xmlns:a16="http://schemas.microsoft.com/office/drawing/2014/main" id="{AE52032C-872C-495C-AB79-2EE1CDA123AB}"/>
              </a:ext>
            </a:extLst>
          </p:cNvPr>
          <p:cNvSpPr txBox="1"/>
          <p:nvPr/>
        </p:nvSpPr>
        <p:spPr>
          <a:xfrm>
            <a:off x="9111325" y="5002312"/>
            <a:ext cx="274319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12: Mix 13</a:t>
            </a:r>
          </a:p>
          <a:p>
            <a:pPr algn="ctr"/>
            <a:r>
              <a:rPr lang="en-US" sz="1200"/>
              <a:t>Photo Credit: Conrad S.</a:t>
            </a:r>
            <a:r>
              <a:rPr lang="en-US"/>
              <a:t> </a:t>
            </a:r>
          </a:p>
        </p:txBody>
      </p:sp>
    </p:spTree>
    <p:extLst>
      <p:ext uri="{BB962C8B-B14F-4D97-AF65-F5344CB8AC3E}">
        <p14:creationId xmlns:p14="http://schemas.microsoft.com/office/powerpoint/2010/main" val="952046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9D3A0-07E7-4E95-B410-A0739266F8E0}"/>
              </a:ext>
            </a:extLst>
          </p:cNvPr>
          <p:cNvSpPr>
            <a:spLocks noGrp="1"/>
          </p:cNvSpPr>
          <p:nvPr>
            <p:ph type="title"/>
          </p:nvPr>
        </p:nvSpPr>
        <p:spPr>
          <a:xfrm>
            <a:off x="923441" y="310587"/>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1: Alternative Mix Design Cont. </a:t>
            </a:r>
            <a:endParaRPr lang="en-US"/>
          </a:p>
        </p:txBody>
      </p:sp>
      <p:graphicFrame>
        <p:nvGraphicFramePr>
          <p:cNvPr id="5" name="Table 5">
            <a:extLst>
              <a:ext uri="{FF2B5EF4-FFF2-40B4-BE49-F238E27FC236}">
                <a16:creationId xmlns:a16="http://schemas.microsoft.com/office/drawing/2014/main" id="{BCD2C4C8-5014-460D-B207-5394BB61291A}"/>
              </a:ext>
            </a:extLst>
          </p:cNvPr>
          <p:cNvGraphicFramePr>
            <a:graphicFrameLocks noGrp="1"/>
          </p:cNvGraphicFramePr>
          <p:nvPr>
            <p:ph idx="1"/>
            <p:extLst>
              <p:ext uri="{D42A27DB-BD31-4B8C-83A1-F6EECF244321}">
                <p14:modId xmlns:p14="http://schemas.microsoft.com/office/powerpoint/2010/main" val="446414288"/>
              </p:ext>
            </p:extLst>
          </p:nvPr>
        </p:nvGraphicFramePr>
        <p:xfrm>
          <a:off x="239210" y="1625862"/>
          <a:ext cx="6279260" cy="4028440"/>
        </p:xfrm>
        <a:graphic>
          <a:graphicData uri="http://schemas.openxmlformats.org/drawingml/2006/table">
            <a:tbl>
              <a:tblPr firstRow="1" bandRow="1">
                <a:tableStyleId>{5C22544A-7EE6-4342-B048-85BDC9FD1C3A}</a:tableStyleId>
              </a:tblPr>
              <a:tblGrid>
                <a:gridCol w="1080300">
                  <a:extLst>
                    <a:ext uri="{9D8B030D-6E8A-4147-A177-3AD203B41FA5}">
                      <a16:colId xmlns:a16="http://schemas.microsoft.com/office/drawing/2014/main" val="625022983"/>
                    </a:ext>
                  </a:extLst>
                </a:gridCol>
                <a:gridCol w="2305291">
                  <a:extLst>
                    <a:ext uri="{9D8B030D-6E8A-4147-A177-3AD203B41FA5}">
                      <a16:colId xmlns:a16="http://schemas.microsoft.com/office/drawing/2014/main" val="1061883635"/>
                    </a:ext>
                  </a:extLst>
                </a:gridCol>
                <a:gridCol w="1562581">
                  <a:extLst>
                    <a:ext uri="{9D8B030D-6E8A-4147-A177-3AD203B41FA5}">
                      <a16:colId xmlns:a16="http://schemas.microsoft.com/office/drawing/2014/main" val="3649225908"/>
                    </a:ext>
                  </a:extLst>
                </a:gridCol>
                <a:gridCol w="1331088">
                  <a:extLst>
                    <a:ext uri="{9D8B030D-6E8A-4147-A177-3AD203B41FA5}">
                      <a16:colId xmlns:a16="http://schemas.microsoft.com/office/drawing/2014/main" val="2917582363"/>
                    </a:ext>
                  </a:extLst>
                </a:gridCol>
              </a:tblGrid>
              <a:tr h="370840">
                <a:tc gridSpan="4">
                  <a:txBody>
                    <a:bodyPr/>
                    <a:lstStyle/>
                    <a:p>
                      <a:pPr algn="ctr"/>
                      <a:r>
                        <a:rPr lang="en-US"/>
                        <a:t>Table 3: Weight Reduction Trials </a:t>
                      </a:r>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90572661"/>
                  </a:ext>
                </a:extLst>
              </a:tr>
              <a:tr h="370840">
                <a:tc>
                  <a:txBody>
                    <a:bodyPr/>
                    <a:lstStyle/>
                    <a:p>
                      <a:pPr lvl="0" algn="ctr">
                        <a:buNone/>
                      </a:pPr>
                      <a:r>
                        <a:rPr lang="en-US">
                          <a:solidFill>
                            <a:schemeClr val="bg1"/>
                          </a:solidFill>
                        </a:rPr>
                        <a:t>Mix Number </a:t>
                      </a:r>
                      <a:endParaRPr lang="en-US"/>
                    </a:p>
                  </a:txBody>
                  <a:tcPr>
                    <a:solidFill>
                      <a:schemeClr val="accent1">
                        <a:lumMod val="60000"/>
                        <a:lumOff val="40000"/>
                      </a:schemeClr>
                    </a:solidFill>
                  </a:tcPr>
                </a:tc>
                <a:tc>
                  <a:txBody>
                    <a:bodyPr/>
                    <a:lstStyle/>
                    <a:p>
                      <a:pPr lvl="0" algn="ctr">
                        <a:buNone/>
                      </a:pPr>
                      <a:r>
                        <a:rPr lang="en-US">
                          <a:solidFill>
                            <a:schemeClr val="bg1"/>
                          </a:solidFill>
                        </a:rPr>
                        <a:t>Characteristic </a:t>
                      </a:r>
                      <a:endParaRPr lang="en-US"/>
                    </a:p>
                    <a:p>
                      <a:pPr lvl="0" algn="ctr">
                        <a:buNone/>
                      </a:pPr>
                      <a:r>
                        <a:rPr lang="en-US">
                          <a:solidFill>
                            <a:schemeClr val="bg1"/>
                          </a:solidFill>
                        </a:rPr>
                        <a:t>of Interest</a:t>
                      </a:r>
                      <a:endParaRPr lang="en-US"/>
                    </a:p>
                  </a:txBody>
                  <a:tcPr>
                    <a:solidFill>
                      <a:schemeClr val="accent1">
                        <a:lumMod val="60000"/>
                        <a:lumOff val="40000"/>
                      </a:schemeClr>
                    </a:solidFill>
                  </a:tcPr>
                </a:tc>
                <a:tc>
                  <a:txBody>
                    <a:bodyPr/>
                    <a:lstStyle/>
                    <a:p>
                      <a:pPr lvl="0" algn="ctr">
                        <a:buNone/>
                      </a:pPr>
                      <a:r>
                        <a:rPr lang="en-US">
                          <a:solidFill>
                            <a:schemeClr val="bg1"/>
                          </a:solidFill>
                        </a:rPr>
                        <a:t>28-day Compressive Strength (psi) </a:t>
                      </a:r>
                      <a:endParaRPr lang="en-US"/>
                    </a:p>
                  </a:txBody>
                  <a:tcPr>
                    <a:solidFill>
                      <a:schemeClr val="accent1">
                        <a:lumMod val="60000"/>
                        <a:lumOff val="40000"/>
                      </a:schemeClr>
                    </a:solidFill>
                  </a:tcPr>
                </a:tc>
                <a:tc>
                  <a:txBody>
                    <a:bodyPr/>
                    <a:lstStyle/>
                    <a:p>
                      <a:pPr lvl="0" algn="ctr">
                        <a:buNone/>
                      </a:pPr>
                      <a:r>
                        <a:rPr lang="en-US">
                          <a:solidFill>
                            <a:schemeClr val="bg1"/>
                          </a:solidFill>
                        </a:rPr>
                        <a:t>Wet Unit Weight</a:t>
                      </a:r>
                    </a:p>
                    <a:p>
                      <a:pPr lvl="0" algn="ctr">
                        <a:buNone/>
                      </a:pPr>
                      <a:r>
                        <a:rPr lang="en-US">
                          <a:solidFill>
                            <a:schemeClr val="bg1"/>
                          </a:solidFill>
                        </a:rPr>
                        <a:t> </a:t>
                      </a:r>
                      <a:r>
                        <a:rPr lang="en-US" b="0" i="0">
                          <a:solidFill>
                            <a:schemeClr val="bg1"/>
                          </a:solidFill>
                        </a:rPr>
                        <a:t>(pcf)</a:t>
                      </a:r>
                      <a:endParaRPr lang="en-US" b="0" i="0"/>
                    </a:p>
                  </a:txBody>
                  <a:tcPr>
                    <a:solidFill>
                      <a:schemeClr val="accent1">
                        <a:lumMod val="60000"/>
                        <a:lumOff val="40000"/>
                      </a:schemeClr>
                    </a:solidFill>
                  </a:tcPr>
                </a:tc>
                <a:extLst>
                  <a:ext uri="{0D108BD9-81ED-4DB2-BD59-A6C34878D82A}">
                    <a16:rowId xmlns:a16="http://schemas.microsoft.com/office/drawing/2014/main" val="1927074376"/>
                  </a:ext>
                </a:extLst>
              </a:tr>
              <a:tr h="370840">
                <a:tc>
                  <a:txBody>
                    <a:bodyPr/>
                    <a:lstStyle/>
                    <a:p>
                      <a:pPr lvl="0" algn="ctr">
                        <a:buNone/>
                      </a:pPr>
                      <a:r>
                        <a:rPr lang="en-US"/>
                        <a:t>12</a:t>
                      </a:r>
                    </a:p>
                  </a:txBody>
                  <a:tcPr/>
                </a:tc>
                <a:tc>
                  <a:txBody>
                    <a:bodyPr/>
                    <a:lstStyle/>
                    <a:p>
                      <a:pPr lvl="0" algn="ctr">
                        <a:buNone/>
                      </a:pPr>
                      <a:r>
                        <a:rPr lang="en-US"/>
                        <a:t>550 lbs of C/CM, </a:t>
                      </a:r>
                    </a:p>
                    <a:p>
                      <a:pPr lvl="0" algn="ctr">
                        <a:buNone/>
                      </a:pPr>
                      <a:r>
                        <a:rPr lang="en-US"/>
                        <a:t>Well Graded Utelite,</a:t>
                      </a:r>
                    </a:p>
                    <a:p>
                      <a:pPr lvl="0" algn="ctr">
                        <a:buNone/>
                      </a:pPr>
                      <a:r>
                        <a:rPr lang="en-US"/>
                        <a:t>No Crushed Fines </a:t>
                      </a:r>
                    </a:p>
                  </a:txBody>
                  <a:tcPr/>
                </a:tc>
                <a:tc>
                  <a:txBody>
                    <a:bodyPr/>
                    <a:lstStyle/>
                    <a:p>
                      <a:pPr lvl="0" algn="ctr">
                        <a:buNone/>
                      </a:pPr>
                      <a:r>
                        <a:rPr lang="en-US"/>
                        <a:t>1700</a:t>
                      </a:r>
                    </a:p>
                  </a:txBody>
                  <a:tcPr/>
                </a:tc>
                <a:tc>
                  <a:txBody>
                    <a:bodyPr/>
                    <a:lstStyle/>
                    <a:p>
                      <a:pPr lvl="0" algn="ctr">
                        <a:buNone/>
                      </a:pPr>
                      <a:r>
                        <a:rPr lang="en-US"/>
                        <a:t>56</a:t>
                      </a:r>
                    </a:p>
                  </a:txBody>
                  <a:tcPr/>
                </a:tc>
                <a:extLst>
                  <a:ext uri="{0D108BD9-81ED-4DB2-BD59-A6C34878D82A}">
                    <a16:rowId xmlns:a16="http://schemas.microsoft.com/office/drawing/2014/main" val="908691336"/>
                  </a:ext>
                </a:extLst>
              </a:tr>
              <a:tr h="370840">
                <a:tc>
                  <a:txBody>
                    <a:bodyPr/>
                    <a:lstStyle/>
                    <a:p>
                      <a:pPr lvl="0" algn="ctr">
                        <a:buNone/>
                      </a:pPr>
                      <a:r>
                        <a:rPr lang="en-US"/>
                        <a:t>13</a:t>
                      </a:r>
                    </a:p>
                  </a:txBody>
                  <a:tcPr/>
                </a:tc>
                <a:tc>
                  <a:txBody>
                    <a:bodyPr/>
                    <a:lstStyle/>
                    <a:p>
                      <a:pPr lvl="0" algn="ctr">
                        <a:buNone/>
                      </a:pPr>
                      <a:r>
                        <a:rPr lang="en-US" dirty="0"/>
                        <a:t>550 </a:t>
                      </a:r>
                      <a:r>
                        <a:rPr lang="en-US" dirty="0" err="1"/>
                        <a:t>lbs</a:t>
                      </a:r>
                      <a:r>
                        <a:rPr lang="en-US" dirty="0"/>
                        <a:t> of C/CM, </a:t>
                      </a:r>
                    </a:p>
                    <a:p>
                      <a:pPr lvl="0" algn="ctr">
                        <a:buNone/>
                      </a:pPr>
                      <a:r>
                        <a:rPr lang="en-US" dirty="0"/>
                        <a:t>Well Graded </a:t>
                      </a:r>
                      <a:r>
                        <a:rPr lang="en-US" dirty="0" err="1"/>
                        <a:t>Utelite</a:t>
                      </a:r>
                      <a:r>
                        <a:rPr lang="en-US" dirty="0"/>
                        <a:t> Aggregate</a:t>
                      </a:r>
                    </a:p>
                  </a:txBody>
                  <a:tcPr/>
                </a:tc>
                <a:tc>
                  <a:txBody>
                    <a:bodyPr/>
                    <a:lstStyle/>
                    <a:p>
                      <a:pPr lvl="0" algn="ctr">
                        <a:buNone/>
                      </a:pPr>
                      <a:r>
                        <a:rPr lang="en-US"/>
                        <a:t>1710</a:t>
                      </a:r>
                    </a:p>
                  </a:txBody>
                  <a:tcPr/>
                </a:tc>
                <a:tc>
                  <a:txBody>
                    <a:bodyPr/>
                    <a:lstStyle/>
                    <a:p>
                      <a:pPr lvl="0" algn="ctr">
                        <a:buNone/>
                      </a:pPr>
                      <a:r>
                        <a:rPr lang="en-US"/>
                        <a:t>56</a:t>
                      </a:r>
                    </a:p>
                  </a:txBody>
                  <a:tcPr/>
                </a:tc>
                <a:extLst>
                  <a:ext uri="{0D108BD9-81ED-4DB2-BD59-A6C34878D82A}">
                    <a16:rowId xmlns:a16="http://schemas.microsoft.com/office/drawing/2014/main" val="4234141294"/>
                  </a:ext>
                </a:extLst>
              </a:tr>
              <a:tr h="370840">
                <a:tc>
                  <a:txBody>
                    <a:bodyPr/>
                    <a:lstStyle/>
                    <a:p>
                      <a:pPr lvl="0" algn="ctr">
                        <a:buNone/>
                      </a:pPr>
                      <a:r>
                        <a:rPr lang="en-US" b="1">
                          <a:highlight>
                            <a:srgbClr val="FFFF00"/>
                          </a:highlight>
                        </a:rPr>
                        <a:t>14</a:t>
                      </a:r>
                    </a:p>
                  </a:txBody>
                  <a:tcPr/>
                </a:tc>
                <a:tc>
                  <a:txBody>
                    <a:bodyPr/>
                    <a:lstStyle/>
                    <a:p>
                      <a:pPr lvl="0" algn="ctr">
                        <a:buNone/>
                      </a:pPr>
                      <a:r>
                        <a:rPr lang="en-US" b="1" dirty="0">
                          <a:highlight>
                            <a:srgbClr val="FFFF00"/>
                          </a:highlight>
                        </a:rPr>
                        <a:t>600 </a:t>
                      </a:r>
                      <a:r>
                        <a:rPr lang="en-US" b="1" dirty="0" err="1">
                          <a:highlight>
                            <a:srgbClr val="FFFF00"/>
                          </a:highlight>
                        </a:rPr>
                        <a:t>lbs</a:t>
                      </a:r>
                      <a:r>
                        <a:rPr lang="en-US" b="1" dirty="0">
                          <a:highlight>
                            <a:srgbClr val="FFFF00"/>
                          </a:highlight>
                        </a:rPr>
                        <a:t> of C/CM, </a:t>
                      </a:r>
                    </a:p>
                    <a:p>
                      <a:pPr lvl="0" algn="ctr">
                        <a:buNone/>
                      </a:pPr>
                      <a:r>
                        <a:rPr lang="en-US" b="1" dirty="0">
                          <a:highlight>
                            <a:srgbClr val="FFFF00"/>
                          </a:highlight>
                        </a:rPr>
                        <a:t>Well Graded </a:t>
                      </a:r>
                      <a:r>
                        <a:rPr lang="en-US" b="1" dirty="0" err="1">
                          <a:highlight>
                            <a:srgbClr val="FFFF00"/>
                          </a:highlight>
                        </a:rPr>
                        <a:t>Utelite</a:t>
                      </a:r>
                      <a:r>
                        <a:rPr lang="en-US" b="1" dirty="0">
                          <a:highlight>
                            <a:srgbClr val="FFFF00"/>
                          </a:highlight>
                        </a:rPr>
                        <a:t> Aggregate</a:t>
                      </a:r>
                    </a:p>
                  </a:txBody>
                  <a:tcPr/>
                </a:tc>
                <a:tc>
                  <a:txBody>
                    <a:bodyPr/>
                    <a:lstStyle/>
                    <a:p>
                      <a:pPr lvl="0" algn="ctr">
                        <a:buNone/>
                      </a:pPr>
                      <a:r>
                        <a:rPr lang="en-US" b="1">
                          <a:highlight>
                            <a:srgbClr val="FFFF00"/>
                          </a:highlight>
                        </a:rPr>
                        <a:t>2110</a:t>
                      </a:r>
                    </a:p>
                  </a:txBody>
                  <a:tcPr/>
                </a:tc>
                <a:tc>
                  <a:txBody>
                    <a:bodyPr/>
                    <a:lstStyle/>
                    <a:p>
                      <a:pPr lvl="0" algn="ctr">
                        <a:buNone/>
                      </a:pPr>
                      <a:r>
                        <a:rPr lang="en-US" b="1" dirty="0">
                          <a:highlight>
                            <a:srgbClr val="FFFF00"/>
                          </a:highlight>
                        </a:rPr>
                        <a:t>56</a:t>
                      </a:r>
                    </a:p>
                  </a:txBody>
                  <a:tcPr/>
                </a:tc>
                <a:extLst>
                  <a:ext uri="{0D108BD9-81ED-4DB2-BD59-A6C34878D82A}">
                    <a16:rowId xmlns:a16="http://schemas.microsoft.com/office/drawing/2014/main" val="2593805935"/>
                  </a:ext>
                </a:extLst>
              </a:tr>
            </a:tbl>
          </a:graphicData>
        </a:graphic>
      </p:graphicFrame>
      <p:sp>
        <p:nvSpPr>
          <p:cNvPr id="4" name="Slide Number Placeholder 3">
            <a:extLst>
              <a:ext uri="{FF2B5EF4-FFF2-40B4-BE49-F238E27FC236}">
                <a16:creationId xmlns:a16="http://schemas.microsoft.com/office/drawing/2014/main" id="{99C6E3DF-04A7-47DC-8897-FE4805615B73}"/>
              </a:ext>
            </a:extLst>
          </p:cNvPr>
          <p:cNvSpPr>
            <a:spLocks noGrp="1"/>
          </p:cNvSpPr>
          <p:nvPr>
            <p:ph type="sldNum" sz="quarter" idx="12"/>
          </p:nvPr>
        </p:nvSpPr>
        <p:spPr/>
        <p:txBody>
          <a:bodyPr/>
          <a:lstStyle/>
          <a:p>
            <a:fld id="{51FB18F3-0B29-4B2E-BD23-50950B937FFF}" type="slidenum">
              <a:rPr lang="en-US" smtClean="0"/>
              <a:t>9</a:t>
            </a:fld>
            <a:endParaRPr lang="en-US"/>
          </a:p>
        </p:txBody>
      </p:sp>
      <p:pic>
        <p:nvPicPr>
          <p:cNvPr id="9" name="Picture 9" descr="A picture containing outdoor, building, board, air&#10;&#10;Description generated with very high confidence">
            <a:extLst>
              <a:ext uri="{FF2B5EF4-FFF2-40B4-BE49-F238E27FC236}">
                <a16:creationId xmlns:a16="http://schemas.microsoft.com/office/drawing/2014/main" id="{558B33C6-9DCC-4C21-865F-C6705AF16018}"/>
              </a:ext>
            </a:extLst>
          </p:cNvPr>
          <p:cNvPicPr>
            <a:picLocks noChangeAspect="1"/>
          </p:cNvPicPr>
          <p:nvPr/>
        </p:nvPicPr>
        <p:blipFill rotWithShape="1">
          <a:blip r:embed="rId3"/>
          <a:srcRect l="11268" t="23005" r="14084" b="25019"/>
          <a:stretch/>
        </p:blipFill>
        <p:spPr>
          <a:xfrm rot="5400000">
            <a:off x="6129225" y="2609079"/>
            <a:ext cx="3349894" cy="1754208"/>
          </a:xfrm>
          <a:prstGeom prst="rect">
            <a:avLst/>
          </a:prstGeom>
        </p:spPr>
      </p:pic>
      <p:pic>
        <p:nvPicPr>
          <p:cNvPr id="11" name="Picture 11" descr="A close up of a brick wall&#10;&#10;Description generated with high confidence">
            <a:extLst>
              <a:ext uri="{FF2B5EF4-FFF2-40B4-BE49-F238E27FC236}">
                <a16:creationId xmlns:a16="http://schemas.microsoft.com/office/drawing/2014/main" id="{5B233275-031C-46C9-9848-FB7C9871692E}"/>
              </a:ext>
            </a:extLst>
          </p:cNvPr>
          <p:cNvPicPr>
            <a:picLocks noChangeAspect="1"/>
          </p:cNvPicPr>
          <p:nvPr/>
        </p:nvPicPr>
        <p:blipFill rotWithShape="1">
          <a:blip r:embed="rId4"/>
          <a:srcRect l="4945" t="2362" r="22300" b="304"/>
          <a:stretch/>
        </p:blipFill>
        <p:spPr>
          <a:xfrm rot="-5460000">
            <a:off x="9169695" y="2288404"/>
            <a:ext cx="2622791" cy="2639161"/>
          </a:xfrm>
          <a:prstGeom prst="rect">
            <a:avLst/>
          </a:prstGeom>
        </p:spPr>
      </p:pic>
      <p:sp>
        <p:nvSpPr>
          <p:cNvPr id="13" name="TextBox 12">
            <a:extLst>
              <a:ext uri="{FF2B5EF4-FFF2-40B4-BE49-F238E27FC236}">
                <a16:creationId xmlns:a16="http://schemas.microsoft.com/office/drawing/2014/main" id="{2496E8AF-3BEF-4C94-A77A-62EFDC2E838C}"/>
              </a:ext>
            </a:extLst>
          </p:cNvPr>
          <p:cNvSpPr txBox="1"/>
          <p:nvPr/>
        </p:nvSpPr>
        <p:spPr>
          <a:xfrm>
            <a:off x="6441312" y="5206677"/>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11: Mix 12</a:t>
            </a:r>
          </a:p>
          <a:p>
            <a:pPr algn="ctr"/>
            <a:r>
              <a:rPr lang="en-US" sz="1200"/>
              <a:t>Photo Credit: Conrad S. </a:t>
            </a:r>
          </a:p>
        </p:txBody>
      </p:sp>
      <p:sp>
        <p:nvSpPr>
          <p:cNvPr id="14" name="TextBox 13">
            <a:extLst>
              <a:ext uri="{FF2B5EF4-FFF2-40B4-BE49-F238E27FC236}">
                <a16:creationId xmlns:a16="http://schemas.microsoft.com/office/drawing/2014/main" id="{AE52032C-872C-495C-AB79-2EE1CDA123AB}"/>
              </a:ext>
            </a:extLst>
          </p:cNvPr>
          <p:cNvSpPr txBox="1"/>
          <p:nvPr/>
        </p:nvSpPr>
        <p:spPr>
          <a:xfrm>
            <a:off x="9111325" y="5002312"/>
            <a:ext cx="274319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12: Mix 13</a:t>
            </a:r>
          </a:p>
          <a:p>
            <a:pPr algn="ctr"/>
            <a:r>
              <a:rPr lang="en-US" sz="1200"/>
              <a:t>Photo Credit: Conrad S.</a:t>
            </a:r>
            <a:r>
              <a:rPr lang="en-US"/>
              <a:t> </a:t>
            </a:r>
          </a:p>
        </p:txBody>
      </p:sp>
    </p:spTree>
    <p:extLst>
      <p:ext uri="{BB962C8B-B14F-4D97-AF65-F5344CB8AC3E}">
        <p14:creationId xmlns:p14="http://schemas.microsoft.com/office/powerpoint/2010/main" val="2444711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4E53B-F7B9-40C3-AB6E-5D7758811B0D}"/>
              </a:ext>
            </a:extLst>
          </p:cNvPr>
          <p:cNvSpPr>
            <a:spLocks noGrp="1"/>
          </p:cNvSpPr>
          <p:nvPr>
            <p:ph type="title"/>
          </p:nvPr>
        </p:nvSpPr>
        <p:spPr>
          <a:xfrm>
            <a:off x="923441" y="262359"/>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1: Alternatives Mixes Cont. </a:t>
            </a:r>
            <a:endParaRPr lang="en-US"/>
          </a:p>
        </p:txBody>
      </p:sp>
      <p:pic>
        <p:nvPicPr>
          <p:cNvPr id="5" name="Picture 5" descr="A picture containing sitting, table, red, building&#10;&#10;Description generated with very high confidence">
            <a:extLst>
              <a:ext uri="{FF2B5EF4-FFF2-40B4-BE49-F238E27FC236}">
                <a16:creationId xmlns:a16="http://schemas.microsoft.com/office/drawing/2014/main" id="{89C6657D-B2A0-4859-8974-1CBCC90F225C}"/>
              </a:ext>
            </a:extLst>
          </p:cNvPr>
          <p:cNvPicPr>
            <a:picLocks noGrp="1" noChangeAspect="1"/>
          </p:cNvPicPr>
          <p:nvPr>
            <p:ph idx="1"/>
          </p:nvPr>
        </p:nvPicPr>
        <p:blipFill>
          <a:blip r:embed="rId3"/>
          <a:stretch>
            <a:fillRect/>
          </a:stretch>
        </p:blipFill>
        <p:spPr>
          <a:xfrm>
            <a:off x="3963326" y="4006400"/>
            <a:ext cx="3278574" cy="2228515"/>
          </a:xfrm>
        </p:spPr>
      </p:pic>
      <p:sp>
        <p:nvSpPr>
          <p:cNvPr id="3" name="Slide Number Placeholder 2">
            <a:extLst>
              <a:ext uri="{FF2B5EF4-FFF2-40B4-BE49-F238E27FC236}">
                <a16:creationId xmlns:a16="http://schemas.microsoft.com/office/drawing/2014/main" id="{E0BA1A0E-3813-4FDE-BE6E-1187F60BF5D0}"/>
              </a:ext>
            </a:extLst>
          </p:cNvPr>
          <p:cNvSpPr>
            <a:spLocks noGrp="1"/>
          </p:cNvSpPr>
          <p:nvPr>
            <p:ph type="sldNum" sz="quarter" idx="12"/>
          </p:nvPr>
        </p:nvSpPr>
        <p:spPr/>
        <p:txBody>
          <a:bodyPr/>
          <a:lstStyle/>
          <a:p>
            <a:fld id="{51FB18F3-0B29-4B2E-BD23-50950B937FFF}" type="slidenum">
              <a:rPr lang="en-US" smtClean="0"/>
              <a:t>10</a:t>
            </a:fld>
            <a:endParaRPr lang="en-US"/>
          </a:p>
        </p:txBody>
      </p:sp>
      <p:graphicFrame>
        <p:nvGraphicFramePr>
          <p:cNvPr id="4" name="Table 5">
            <a:extLst>
              <a:ext uri="{FF2B5EF4-FFF2-40B4-BE49-F238E27FC236}">
                <a16:creationId xmlns:a16="http://schemas.microsoft.com/office/drawing/2014/main" id="{820E3ABB-A1F7-4476-9A21-353005F028CD}"/>
              </a:ext>
            </a:extLst>
          </p:cNvPr>
          <p:cNvGraphicFramePr>
            <a:graphicFrameLocks/>
          </p:cNvGraphicFramePr>
          <p:nvPr>
            <p:extLst>
              <p:ext uri="{D42A27DB-BD31-4B8C-83A1-F6EECF244321}">
                <p14:modId xmlns:p14="http://schemas.microsoft.com/office/powerpoint/2010/main" val="800275173"/>
              </p:ext>
            </p:extLst>
          </p:nvPr>
        </p:nvGraphicFramePr>
        <p:xfrm>
          <a:off x="3000794" y="1157394"/>
          <a:ext cx="5846934" cy="2576467"/>
        </p:xfrm>
        <a:graphic>
          <a:graphicData uri="http://schemas.openxmlformats.org/drawingml/2006/table">
            <a:tbl>
              <a:tblPr firstRow="1" bandRow="1">
                <a:tableStyleId>{5C22544A-7EE6-4342-B048-85BDC9FD1C3A}</a:tableStyleId>
              </a:tblPr>
              <a:tblGrid>
                <a:gridCol w="1270613">
                  <a:extLst>
                    <a:ext uri="{9D8B030D-6E8A-4147-A177-3AD203B41FA5}">
                      <a16:colId xmlns:a16="http://schemas.microsoft.com/office/drawing/2014/main" val="1696443038"/>
                    </a:ext>
                  </a:extLst>
                </a:gridCol>
                <a:gridCol w="2070847">
                  <a:extLst>
                    <a:ext uri="{9D8B030D-6E8A-4147-A177-3AD203B41FA5}">
                      <a16:colId xmlns:a16="http://schemas.microsoft.com/office/drawing/2014/main" val="3477469796"/>
                    </a:ext>
                  </a:extLst>
                </a:gridCol>
                <a:gridCol w="2505474">
                  <a:extLst>
                    <a:ext uri="{9D8B030D-6E8A-4147-A177-3AD203B41FA5}">
                      <a16:colId xmlns:a16="http://schemas.microsoft.com/office/drawing/2014/main" val="706865597"/>
                    </a:ext>
                  </a:extLst>
                </a:gridCol>
              </a:tblGrid>
              <a:tr h="564787">
                <a:tc gridSpan="3">
                  <a:txBody>
                    <a:bodyPr/>
                    <a:lstStyle/>
                    <a:p>
                      <a:pPr algn="ctr"/>
                      <a:r>
                        <a:rPr lang="en-US"/>
                        <a:t>Table 4: Additional Water Results</a:t>
                      </a:r>
                    </a:p>
                  </a:txBody>
                  <a:tcPr anchor="ct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275003798"/>
                  </a:ext>
                </a:extLst>
              </a:tr>
              <a:tr h="564787">
                <a:tc>
                  <a:txBody>
                    <a:bodyPr/>
                    <a:lstStyle/>
                    <a:p>
                      <a:pPr algn="ctr"/>
                      <a:r>
                        <a:rPr lang="en-US"/>
                        <a:t>Mix Number </a:t>
                      </a:r>
                    </a:p>
                  </a:txBody>
                  <a:tcPr>
                    <a:solidFill>
                      <a:schemeClr val="accent1">
                        <a:lumMod val="60000"/>
                        <a:lumOff val="40000"/>
                      </a:schemeClr>
                    </a:solidFill>
                  </a:tcPr>
                </a:tc>
                <a:tc>
                  <a:txBody>
                    <a:bodyPr/>
                    <a:lstStyle/>
                    <a:p>
                      <a:pPr algn="ctr"/>
                      <a:r>
                        <a:rPr lang="en-US"/>
                        <a:t>Amount of Water Reducer </a:t>
                      </a:r>
                    </a:p>
                    <a:p>
                      <a:pPr algn="ctr"/>
                      <a:r>
                        <a:rPr lang="en-US"/>
                        <a:t>(fl. oz/cwt)</a:t>
                      </a:r>
                    </a:p>
                  </a:txBody>
                  <a:tcPr>
                    <a:solidFill>
                      <a:schemeClr val="accent1">
                        <a:lumMod val="60000"/>
                        <a:lumOff val="40000"/>
                      </a:schemeClr>
                    </a:solidFill>
                  </a:tcPr>
                </a:tc>
                <a:tc>
                  <a:txBody>
                    <a:bodyPr/>
                    <a:lstStyle/>
                    <a:p>
                      <a:pPr algn="ctr"/>
                      <a:r>
                        <a:rPr lang="en-US"/>
                        <a:t>Additional Water </a:t>
                      </a:r>
                      <a:r>
                        <a:rPr lang="en-US" b="0" i="0"/>
                        <a:t>(grams/cf) </a:t>
                      </a:r>
                    </a:p>
                  </a:txBody>
                  <a:tcPr>
                    <a:solidFill>
                      <a:schemeClr val="accent1">
                        <a:lumMod val="60000"/>
                        <a:lumOff val="40000"/>
                      </a:schemeClr>
                    </a:solidFill>
                  </a:tcPr>
                </a:tc>
                <a:extLst>
                  <a:ext uri="{0D108BD9-81ED-4DB2-BD59-A6C34878D82A}">
                    <a16:rowId xmlns:a16="http://schemas.microsoft.com/office/drawing/2014/main" val="403313040"/>
                  </a:ext>
                </a:extLst>
              </a:tr>
              <a:tr h="322735">
                <a:tc>
                  <a:txBody>
                    <a:bodyPr/>
                    <a:lstStyle/>
                    <a:p>
                      <a:pPr algn="ctr"/>
                      <a:r>
                        <a:rPr lang="en-US"/>
                        <a:t>15</a:t>
                      </a:r>
                    </a:p>
                  </a:txBody>
                  <a:tcPr/>
                </a:tc>
                <a:tc>
                  <a:txBody>
                    <a:bodyPr/>
                    <a:lstStyle/>
                    <a:p>
                      <a:pPr algn="ctr"/>
                      <a:r>
                        <a:rPr lang="en-US"/>
                        <a:t>12</a:t>
                      </a:r>
                    </a:p>
                  </a:txBody>
                  <a:tcPr/>
                </a:tc>
                <a:tc>
                  <a:txBody>
                    <a:bodyPr/>
                    <a:lstStyle/>
                    <a:p>
                      <a:pPr algn="ctr"/>
                      <a:r>
                        <a:rPr lang="en-US"/>
                        <a:t>1300</a:t>
                      </a:r>
                    </a:p>
                  </a:txBody>
                  <a:tcPr/>
                </a:tc>
                <a:extLst>
                  <a:ext uri="{0D108BD9-81ED-4DB2-BD59-A6C34878D82A}">
                    <a16:rowId xmlns:a16="http://schemas.microsoft.com/office/drawing/2014/main" val="193913347"/>
                  </a:ext>
                </a:extLst>
              </a:tr>
              <a:tr h="322735">
                <a:tc>
                  <a:txBody>
                    <a:bodyPr/>
                    <a:lstStyle/>
                    <a:p>
                      <a:pPr algn="ctr"/>
                      <a:r>
                        <a:rPr lang="en-US"/>
                        <a:t>16</a:t>
                      </a:r>
                    </a:p>
                  </a:txBody>
                  <a:tcPr/>
                </a:tc>
                <a:tc>
                  <a:txBody>
                    <a:bodyPr/>
                    <a:lstStyle/>
                    <a:p>
                      <a:pPr algn="ctr"/>
                      <a:r>
                        <a:rPr lang="en-US"/>
                        <a:t>13</a:t>
                      </a:r>
                    </a:p>
                  </a:txBody>
                  <a:tcPr/>
                </a:tc>
                <a:tc>
                  <a:txBody>
                    <a:bodyPr/>
                    <a:lstStyle/>
                    <a:p>
                      <a:pPr algn="ctr"/>
                      <a:r>
                        <a:rPr lang="en-US"/>
                        <a:t> 700</a:t>
                      </a:r>
                    </a:p>
                  </a:txBody>
                  <a:tcPr/>
                </a:tc>
                <a:extLst>
                  <a:ext uri="{0D108BD9-81ED-4DB2-BD59-A6C34878D82A}">
                    <a16:rowId xmlns:a16="http://schemas.microsoft.com/office/drawing/2014/main" val="4074215406"/>
                  </a:ext>
                </a:extLst>
              </a:tr>
              <a:tr h="322735">
                <a:tc>
                  <a:txBody>
                    <a:bodyPr/>
                    <a:lstStyle/>
                    <a:p>
                      <a:pPr algn="ctr"/>
                      <a:r>
                        <a:rPr lang="en-US"/>
                        <a:t>17</a:t>
                      </a:r>
                    </a:p>
                  </a:txBody>
                  <a:tcPr/>
                </a:tc>
                <a:tc>
                  <a:txBody>
                    <a:bodyPr/>
                    <a:lstStyle/>
                    <a:p>
                      <a:pPr algn="ctr"/>
                      <a:r>
                        <a:rPr lang="en-US"/>
                        <a:t>14</a:t>
                      </a:r>
                    </a:p>
                  </a:txBody>
                  <a:tcPr/>
                </a:tc>
                <a:tc>
                  <a:txBody>
                    <a:bodyPr/>
                    <a:lstStyle/>
                    <a:p>
                      <a:pPr algn="ctr"/>
                      <a:r>
                        <a:rPr lang="en-US"/>
                        <a:t>290</a:t>
                      </a:r>
                    </a:p>
                  </a:txBody>
                  <a:tcPr/>
                </a:tc>
                <a:extLst>
                  <a:ext uri="{0D108BD9-81ED-4DB2-BD59-A6C34878D82A}">
                    <a16:rowId xmlns:a16="http://schemas.microsoft.com/office/drawing/2014/main" val="3346599960"/>
                  </a:ext>
                </a:extLst>
              </a:tr>
            </a:tbl>
          </a:graphicData>
        </a:graphic>
      </p:graphicFrame>
      <p:pic>
        <p:nvPicPr>
          <p:cNvPr id="7" name="Picture 7" descr="A picture containing table, indoor, sitting, food&#10;&#10;Description generated with very high confidence">
            <a:extLst>
              <a:ext uri="{FF2B5EF4-FFF2-40B4-BE49-F238E27FC236}">
                <a16:creationId xmlns:a16="http://schemas.microsoft.com/office/drawing/2014/main" id="{1F1393AD-4643-4BE7-98E9-15B5081D7F5F}"/>
              </a:ext>
            </a:extLst>
          </p:cNvPr>
          <p:cNvPicPr>
            <a:picLocks noChangeAspect="1"/>
          </p:cNvPicPr>
          <p:nvPr/>
        </p:nvPicPr>
        <p:blipFill>
          <a:blip r:embed="rId4"/>
          <a:stretch>
            <a:fillRect/>
          </a:stretch>
        </p:blipFill>
        <p:spPr>
          <a:xfrm rot="5460000">
            <a:off x="322819" y="3861745"/>
            <a:ext cx="2521351" cy="1854843"/>
          </a:xfrm>
          <a:prstGeom prst="rect">
            <a:avLst/>
          </a:prstGeom>
        </p:spPr>
      </p:pic>
      <p:sp>
        <p:nvSpPr>
          <p:cNvPr id="6" name="TextBox 5">
            <a:extLst>
              <a:ext uri="{FF2B5EF4-FFF2-40B4-BE49-F238E27FC236}">
                <a16:creationId xmlns:a16="http://schemas.microsoft.com/office/drawing/2014/main" id="{49BD5C48-B56C-43DB-8F82-ACA4B75BC403}"/>
              </a:ext>
            </a:extLst>
          </p:cNvPr>
          <p:cNvSpPr txBox="1"/>
          <p:nvPr/>
        </p:nvSpPr>
        <p:spPr>
          <a:xfrm>
            <a:off x="257595" y="6133976"/>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13: No Slump </a:t>
            </a:r>
            <a:endParaRPr lang="en-US"/>
          </a:p>
          <a:p>
            <a:pPr algn="ctr"/>
            <a:r>
              <a:rPr lang="en-US" sz="1200"/>
              <a:t>Photo Credit: Conrad S.  </a:t>
            </a:r>
          </a:p>
        </p:txBody>
      </p:sp>
      <p:sp>
        <p:nvSpPr>
          <p:cNvPr id="9" name="TextBox 8">
            <a:extLst>
              <a:ext uri="{FF2B5EF4-FFF2-40B4-BE49-F238E27FC236}">
                <a16:creationId xmlns:a16="http://schemas.microsoft.com/office/drawing/2014/main" id="{113A7992-FDC3-4A0E-9FFE-E576A65D0BA2}"/>
              </a:ext>
            </a:extLst>
          </p:cNvPr>
          <p:cNvSpPr txBox="1"/>
          <p:nvPr/>
        </p:nvSpPr>
        <p:spPr>
          <a:xfrm>
            <a:off x="4068777" y="6235021"/>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14: Low Slump </a:t>
            </a:r>
            <a:endParaRPr lang="en-US"/>
          </a:p>
          <a:p>
            <a:pPr algn="ctr"/>
            <a:r>
              <a:rPr lang="en-US" sz="1200"/>
              <a:t>Photo Credit: Conrad S. </a:t>
            </a:r>
          </a:p>
        </p:txBody>
      </p:sp>
      <p:pic>
        <p:nvPicPr>
          <p:cNvPr id="10" name="Picture 10" descr="A picture containing table, sitting, man, food&#10;&#10;Description generated with very high confidence">
            <a:extLst>
              <a:ext uri="{FF2B5EF4-FFF2-40B4-BE49-F238E27FC236}">
                <a16:creationId xmlns:a16="http://schemas.microsoft.com/office/drawing/2014/main" id="{4AC755D8-0A0E-4B6A-AA0F-764D2B9FC624}"/>
              </a:ext>
            </a:extLst>
          </p:cNvPr>
          <p:cNvPicPr>
            <a:picLocks noChangeAspect="1"/>
          </p:cNvPicPr>
          <p:nvPr/>
        </p:nvPicPr>
        <p:blipFill rotWithShape="1">
          <a:blip r:embed="rId5"/>
          <a:srcRect l="26408" r="10211" b="2078"/>
          <a:stretch/>
        </p:blipFill>
        <p:spPr>
          <a:xfrm rot="5400000">
            <a:off x="8469154" y="3826772"/>
            <a:ext cx="2240220" cy="2603037"/>
          </a:xfrm>
          <a:prstGeom prst="rect">
            <a:avLst/>
          </a:prstGeom>
        </p:spPr>
      </p:pic>
      <p:sp>
        <p:nvSpPr>
          <p:cNvPr id="12" name="TextBox 11">
            <a:extLst>
              <a:ext uri="{FF2B5EF4-FFF2-40B4-BE49-F238E27FC236}">
                <a16:creationId xmlns:a16="http://schemas.microsoft.com/office/drawing/2014/main" id="{B8735DD5-F8C8-4738-9E07-B8474C36D341}"/>
              </a:ext>
            </a:extLst>
          </p:cNvPr>
          <p:cNvSpPr txBox="1"/>
          <p:nvPr/>
        </p:nvSpPr>
        <p:spPr>
          <a:xfrm>
            <a:off x="8287745" y="6234915"/>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15: High Slump </a:t>
            </a:r>
            <a:endParaRPr lang="en-US"/>
          </a:p>
          <a:p>
            <a:pPr algn="ctr"/>
            <a:r>
              <a:rPr lang="en-US" sz="1200"/>
              <a:t>Photo Credit: Conrad S. </a:t>
            </a:r>
          </a:p>
        </p:txBody>
      </p:sp>
    </p:spTree>
    <p:extLst>
      <p:ext uri="{BB962C8B-B14F-4D97-AF65-F5344CB8AC3E}">
        <p14:creationId xmlns:p14="http://schemas.microsoft.com/office/powerpoint/2010/main" val="2781824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4E53B-F7B9-40C3-AB6E-5D7758811B0D}"/>
              </a:ext>
            </a:extLst>
          </p:cNvPr>
          <p:cNvSpPr>
            <a:spLocks noGrp="1"/>
          </p:cNvSpPr>
          <p:nvPr>
            <p:ph type="title"/>
          </p:nvPr>
        </p:nvSpPr>
        <p:spPr>
          <a:xfrm>
            <a:off x="923441" y="262359"/>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1: Alternatives Mixes Cont. </a:t>
            </a:r>
            <a:endParaRPr lang="en-US"/>
          </a:p>
        </p:txBody>
      </p:sp>
      <p:pic>
        <p:nvPicPr>
          <p:cNvPr id="5" name="Picture 5" descr="A picture containing sitting, table, red, building&#10;&#10;Description generated with very high confidence">
            <a:extLst>
              <a:ext uri="{FF2B5EF4-FFF2-40B4-BE49-F238E27FC236}">
                <a16:creationId xmlns:a16="http://schemas.microsoft.com/office/drawing/2014/main" id="{89C6657D-B2A0-4859-8974-1CBCC90F225C}"/>
              </a:ext>
            </a:extLst>
          </p:cNvPr>
          <p:cNvPicPr>
            <a:picLocks noGrp="1" noChangeAspect="1"/>
          </p:cNvPicPr>
          <p:nvPr>
            <p:ph idx="1"/>
          </p:nvPr>
        </p:nvPicPr>
        <p:blipFill>
          <a:blip r:embed="rId3"/>
          <a:stretch>
            <a:fillRect/>
          </a:stretch>
        </p:blipFill>
        <p:spPr>
          <a:xfrm>
            <a:off x="3963326" y="4006400"/>
            <a:ext cx="3278574" cy="2228515"/>
          </a:xfrm>
        </p:spPr>
      </p:pic>
      <p:sp>
        <p:nvSpPr>
          <p:cNvPr id="3" name="Slide Number Placeholder 2">
            <a:extLst>
              <a:ext uri="{FF2B5EF4-FFF2-40B4-BE49-F238E27FC236}">
                <a16:creationId xmlns:a16="http://schemas.microsoft.com/office/drawing/2014/main" id="{E0BA1A0E-3813-4FDE-BE6E-1187F60BF5D0}"/>
              </a:ext>
            </a:extLst>
          </p:cNvPr>
          <p:cNvSpPr>
            <a:spLocks noGrp="1"/>
          </p:cNvSpPr>
          <p:nvPr>
            <p:ph type="sldNum" sz="quarter" idx="12"/>
          </p:nvPr>
        </p:nvSpPr>
        <p:spPr/>
        <p:txBody>
          <a:bodyPr/>
          <a:lstStyle/>
          <a:p>
            <a:fld id="{51FB18F3-0B29-4B2E-BD23-50950B937FFF}" type="slidenum">
              <a:rPr lang="en-US" smtClean="0"/>
              <a:t>11</a:t>
            </a:fld>
            <a:endParaRPr lang="en-US"/>
          </a:p>
        </p:txBody>
      </p:sp>
      <p:graphicFrame>
        <p:nvGraphicFramePr>
          <p:cNvPr id="4" name="Table 5">
            <a:extLst>
              <a:ext uri="{FF2B5EF4-FFF2-40B4-BE49-F238E27FC236}">
                <a16:creationId xmlns:a16="http://schemas.microsoft.com/office/drawing/2014/main" id="{820E3ABB-A1F7-4476-9A21-353005F028CD}"/>
              </a:ext>
            </a:extLst>
          </p:cNvPr>
          <p:cNvGraphicFramePr>
            <a:graphicFrameLocks/>
          </p:cNvGraphicFramePr>
          <p:nvPr>
            <p:extLst>
              <p:ext uri="{D42A27DB-BD31-4B8C-83A1-F6EECF244321}">
                <p14:modId xmlns:p14="http://schemas.microsoft.com/office/powerpoint/2010/main" val="4288310224"/>
              </p:ext>
            </p:extLst>
          </p:nvPr>
        </p:nvGraphicFramePr>
        <p:xfrm>
          <a:off x="3000794" y="1157394"/>
          <a:ext cx="5846934" cy="2576467"/>
        </p:xfrm>
        <a:graphic>
          <a:graphicData uri="http://schemas.openxmlformats.org/drawingml/2006/table">
            <a:tbl>
              <a:tblPr firstRow="1" bandRow="1">
                <a:tableStyleId>{5C22544A-7EE6-4342-B048-85BDC9FD1C3A}</a:tableStyleId>
              </a:tblPr>
              <a:tblGrid>
                <a:gridCol w="1270613">
                  <a:extLst>
                    <a:ext uri="{9D8B030D-6E8A-4147-A177-3AD203B41FA5}">
                      <a16:colId xmlns:a16="http://schemas.microsoft.com/office/drawing/2014/main" val="1696443038"/>
                    </a:ext>
                  </a:extLst>
                </a:gridCol>
                <a:gridCol w="2070847">
                  <a:extLst>
                    <a:ext uri="{9D8B030D-6E8A-4147-A177-3AD203B41FA5}">
                      <a16:colId xmlns:a16="http://schemas.microsoft.com/office/drawing/2014/main" val="3477469796"/>
                    </a:ext>
                  </a:extLst>
                </a:gridCol>
                <a:gridCol w="2505474">
                  <a:extLst>
                    <a:ext uri="{9D8B030D-6E8A-4147-A177-3AD203B41FA5}">
                      <a16:colId xmlns:a16="http://schemas.microsoft.com/office/drawing/2014/main" val="706865597"/>
                    </a:ext>
                  </a:extLst>
                </a:gridCol>
              </a:tblGrid>
              <a:tr h="564787">
                <a:tc gridSpan="3">
                  <a:txBody>
                    <a:bodyPr/>
                    <a:lstStyle/>
                    <a:p>
                      <a:pPr algn="ctr"/>
                      <a:r>
                        <a:rPr lang="en-US"/>
                        <a:t>Table 4: Additional Water Results</a:t>
                      </a:r>
                    </a:p>
                  </a:txBody>
                  <a:tcPr anchor="ct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275003798"/>
                  </a:ext>
                </a:extLst>
              </a:tr>
              <a:tr h="564787">
                <a:tc>
                  <a:txBody>
                    <a:bodyPr/>
                    <a:lstStyle/>
                    <a:p>
                      <a:pPr algn="ctr"/>
                      <a:r>
                        <a:rPr lang="en-US"/>
                        <a:t>Mix Number </a:t>
                      </a:r>
                    </a:p>
                  </a:txBody>
                  <a:tcPr>
                    <a:solidFill>
                      <a:schemeClr val="accent1">
                        <a:lumMod val="60000"/>
                        <a:lumOff val="40000"/>
                      </a:schemeClr>
                    </a:solidFill>
                  </a:tcPr>
                </a:tc>
                <a:tc>
                  <a:txBody>
                    <a:bodyPr/>
                    <a:lstStyle/>
                    <a:p>
                      <a:pPr algn="ctr"/>
                      <a:r>
                        <a:rPr lang="en-US"/>
                        <a:t>Amount of Water Reducer </a:t>
                      </a:r>
                    </a:p>
                    <a:p>
                      <a:pPr algn="ctr"/>
                      <a:r>
                        <a:rPr lang="en-US"/>
                        <a:t>(fl. oz/cwt)</a:t>
                      </a:r>
                    </a:p>
                  </a:txBody>
                  <a:tcPr>
                    <a:solidFill>
                      <a:schemeClr val="accent1">
                        <a:lumMod val="60000"/>
                        <a:lumOff val="40000"/>
                      </a:schemeClr>
                    </a:solidFill>
                  </a:tcPr>
                </a:tc>
                <a:tc>
                  <a:txBody>
                    <a:bodyPr/>
                    <a:lstStyle/>
                    <a:p>
                      <a:pPr algn="ctr"/>
                      <a:r>
                        <a:rPr lang="en-US"/>
                        <a:t>Additional Water </a:t>
                      </a:r>
                      <a:r>
                        <a:rPr lang="en-US" b="0" i="0"/>
                        <a:t>(grams/cf) </a:t>
                      </a:r>
                    </a:p>
                  </a:txBody>
                  <a:tcPr>
                    <a:solidFill>
                      <a:schemeClr val="accent1">
                        <a:lumMod val="60000"/>
                        <a:lumOff val="40000"/>
                      </a:schemeClr>
                    </a:solidFill>
                  </a:tcPr>
                </a:tc>
                <a:extLst>
                  <a:ext uri="{0D108BD9-81ED-4DB2-BD59-A6C34878D82A}">
                    <a16:rowId xmlns:a16="http://schemas.microsoft.com/office/drawing/2014/main" val="403313040"/>
                  </a:ext>
                </a:extLst>
              </a:tr>
              <a:tr h="322735">
                <a:tc>
                  <a:txBody>
                    <a:bodyPr/>
                    <a:lstStyle/>
                    <a:p>
                      <a:pPr algn="ctr"/>
                      <a:r>
                        <a:rPr lang="en-US"/>
                        <a:t>15</a:t>
                      </a:r>
                    </a:p>
                  </a:txBody>
                  <a:tcPr/>
                </a:tc>
                <a:tc>
                  <a:txBody>
                    <a:bodyPr/>
                    <a:lstStyle/>
                    <a:p>
                      <a:pPr algn="ctr"/>
                      <a:r>
                        <a:rPr lang="en-US"/>
                        <a:t>12</a:t>
                      </a:r>
                    </a:p>
                  </a:txBody>
                  <a:tcPr/>
                </a:tc>
                <a:tc>
                  <a:txBody>
                    <a:bodyPr/>
                    <a:lstStyle/>
                    <a:p>
                      <a:pPr algn="ctr"/>
                      <a:r>
                        <a:rPr lang="en-US"/>
                        <a:t>1300</a:t>
                      </a:r>
                    </a:p>
                  </a:txBody>
                  <a:tcPr/>
                </a:tc>
                <a:extLst>
                  <a:ext uri="{0D108BD9-81ED-4DB2-BD59-A6C34878D82A}">
                    <a16:rowId xmlns:a16="http://schemas.microsoft.com/office/drawing/2014/main" val="193913347"/>
                  </a:ext>
                </a:extLst>
              </a:tr>
              <a:tr h="322735">
                <a:tc>
                  <a:txBody>
                    <a:bodyPr/>
                    <a:lstStyle/>
                    <a:p>
                      <a:pPr algn="ctr"/>
                      <a:r>
                        <a:rPr lang="en-US"/>
                        <a:t>16</a:t>
                      </a:r>
                    </a:p>
                  </a:txBody>
                  <a:tcPr/>
                </a:tc>
                <a:tc>
                  <a:txBody>
                    <a:bodyPr/>
                    <a:lstStyle/>
                    <a:p>
                      <a:pPr algn="ctr"/>
                      <a:r>
                        <a:rPr lang="en-US"/>
                        <a:t>13 </a:t>
                      </a:r>
                    </a:p>
                  </a:txBody>
                  <a:tcPr/>
                </a:tc>
                <a:tc>
                  <a:txBody>
                    <a:bodyPr/>
                    <a:lstStyle/>
                    <a:p>
                      <a:pPr algn="ctr"/>
                      <a:r>
                        <a:rPr lang="en-US"/>
                        <a:t> 700</a:t>
                      </a:r>
                    </a:p>
                  </a:txBody>
                  <a:tcPr/>
                </a:tc>
                <a:extLst>
                  <a:ext uri="{0D108BD9-81ED-4DB2-BD59-A6C34878D82A}">
                    <a16:rowId xmlns:a16="http://schemas.microsoft.com/office/drawing/2014/main" val="4074215406"/>
                  </a:ext>
                </a:extLst>
              </a:tr>
              <a:tr h="322735">
                <a:tc>
                  <a:txBody>
                    <a:bodyPr/>
                    <a:lstStyle/>
                    <a:p>
                      <a:pPr algn="ctr"/>
                      <a:r>
                        <a:rPr lang="en-US" b="1">
                          <a:highlight>
                            <a:srgbClr val="FFFF00"/>
                          </a:highlight>
                        </a:rPr>
                        <a:t>17</a:t>
                      </a:r>
                    </a:p>
                  </a:txBody>
                  <a:tcPr/>
                </a:tc>
                <a:tc>
                  <a:txBody>
                    <a:bodyPr/>
                    <a:lstStyle/>
                    <a:p>
                      <a:pPr algn="ctr"/>
                      <a:r>
                        <a:rPr lang="en-US" b="1">
                          <a:highlight>
                            <a:srgbClr val="FFFF00"/>
                          </a:highlight>
                        </a:rPr>
                        <a:t>14</a:t>
                      </a:r>
                    </a:p>
                  </a:txBody>
                  <a:tcPr/>
                </a:tc>
                <a:tc>
                  <a:txBody>
                    <a:bodyPr/>
                    <a:lstStyle/>
                    <a:p>
                      <a:pPr algn="ctr"/>
                      <a:r>
                        <a:rPr lang="en-US" b="1">
                          <a:highlight>
                            <a:srgbClr val="FFFF00"/>
                          </a:highlight>
                        </a:rPr>
                        <a:t>290</a:t>
                      </a:r>
                    </a:p>
                  </a:txBody>
                  <a:tcPr/>
                </a:tc>
                <a:extLst>
                  <a:ext uri="{0D108BD9-81ED-4DB2-BD59-A6C34878D82A}">
                    <a16:rowId xmlns:a16="http://schemas.microsoft.com/office/drawing/2014/main" val="3346599960"/>
                  </a:ext>
                </a:extLst>
              </a:tr>
            </a:tbl>
          </a:graphicData>
        </a:graphic>
      </p:graphicFrame>
      <p:pic>
        <p:nvPicPr>
          <p:cNvPr id="7" name="Picture 7" descr="A picture containing table, indoor, sitting, food&#10;&#10;Description generated with very high confidence">
            <a:extLst>
              <a:ext uri="{FF2B5EF4-FFF2-40B4-BE49-F238E27FC236}">
                <a16:creationId xmlns:a16="http://schemas.microsoft.com/office/drawing/2014/main" id="{1F1393AD-4643-4BE7-98E9-15B5081D7F5F}"/>
              </a:ext>
            </a:extLst>
          </p:cNvPr>
          <p:cNvPicPr>
            <a:picLocks noChangeAspect="1"/>
          </p:cNvPicPr>
          <p:nvPr/>
        </p:nvPicPr>
        <p:blipFill>
          <a:blip r:embed="rId4"/>
          <a:stretch>
            <a:fillRect/>
          </a:stretch>
        </p:blipFill>
        <p:spPr>
          <a:xfrm rot="5460000">
            <a:off x="322819" y="3861745"/>
            <a:ext cx="2521351" cy="1854843"/>
          </a:xfrm>
          <a:prstGeom prst="rect">
            <a:avLst/>
          </a:prstGeom>
        </p:spPr>
      </p:pic>
      <p:sp>
        <p:nvSpPr>
          <p:cNvPr id="6" name="TextBox 5">
            <a:extLst>
              <a:ext uri="{FF2B5EF4-FFF2-40B4-BE49-F238E27FC236}">
                <a16:creationId xmlns:a16="http://schemas.microsoft.com/office/drawing/2014/main" id="{49BD5C48-B56C-43DB-8F82-ACA4B75BC403}"/>
              </a:ext>
            </a:extLst>
          </p:cNvPr>
          <p:cNvSpPr txBox="1"/>
          <p:nvPr/>
        </p:nvSpPr>
        <p:spPr>
          <a:xfrm>
            <a:off x="257595" y="6133976"/>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13: No Slump </a:t>
            </a:r>
            <a:endParaRPr lang="en-US"/>
          </a:p>
          <a:p>
            <a:pPr algn="ctr"/>
            <a:r>
              <a:rPr lang="en-US" sz="1200"/>
              <a:t>Photo Credit: Conrad S.  </a:t>
            </a:r>
          </a:p>
        </p:txBody>
      </p:sp>
      <p:sp>
        <p:nvSpPr>
          <p:cNvPr id="9" name="TextBox 8">
            <a:extLst>
              <a:ext uri="{FF2B5EF4-FFF2-40B4-BE49-F238E27FC236}">
                <a16:creationId xmlns:a16="http://schemas.microsoft.com/office/drawing/2014/main" id="{113A7992-FDC3-4A0E-9FFE-E576A65D0BA2}"/>
              </a:ext>
            </a:extLst>
          </p:cNvPr>
          <p:cNvSpPr txBox="1"/>
          <p:nvPr/>
        </p:nvSpPr>
        <p:spPr>
          <a:xfrm>
            <a:off x="4068777" y="6235021"/>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14: Low Slump </a:t>
            </a:r>
            <a:endParaRPr lang="en-US"/>
          </a:p>
          <a:p>
            <a:pPr algn="ctr"/>
            <a:r>
              <a:rPr lang="en-US" sz="1200"/>
              <a:t>Photo Credit: Conrad S. </a:t>
            </a:r>
          </a:p>
        </p:txBody>
      </p:sp>
      <p:pic>
        <p:nvPicPr>
          <p:cNvPr id="10" name="Picture 10" descr="A picture containing table, sitting, man, food&#10;&#10;Description generated with very high confidence">
            <a:extLst>
              <a:ext uri="{FF2B5EF4-FFF2-40B4-BE49-F238E27FC236}">
                <a16:creationId xmlns:a16="http://schemas.microsoft.com/office/drawing/2014/main" id="{4AC755D8-0A0E-4B6A-AA0F-764D2B9FC624}"/>
              </a:ext>
            </a:extLst>
          </p:cNvPr>
          <p:cNvPicPr>
            <a:picLocks noChangeAspect="1"/>
          </p:cNvPicPr>
          <p:nvPr/>
        </p:nvPicPr>
        <p:blipFill rotWithShape="1">
          <a:blip r:embed="rId5"/>
          <a:srcRect l="26408" r="10211" b="2078"/>
          <a:stretch/>
        </p:blipFill>
        <p:spPr>
          <a:xfrm rot="5400000">
            <a:off x="8469154" y="3826772"/>
            <a:ext cx="2240220" cy="2603037"/>
          </a:xfrm>
          <a:prstGeom prst="rect">
            <a:avLst/>
          </a:prstGeom>
        </p:spPr>
      </p:pic>
      <p:sp>
        <p:nvSpPr>
          <p:cNvPr id="12" name="TextBox 11">
            <a:extLst>
              <a:ext uri="{FF2B5EF4-FFF2-40B4-BE49-F238E27FC236}">
                <a16:creationId xmlns:a16="http://schemas.microsoft.com/office/drawing/2014/main" id="{B8735DD5-F8C8-4738-9E07-B8474C36D341}"/>
              </a:ext>
            </a:extLst>
          </p:cNvPr>
          <p:cNvSpPr txBox="1"/>
          <p:nvPr/>
        </p:nvSpPr>
        <p:spPr>
          <a:xfrm>
            <a:off x="8287745" y="6234915"/>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15: High Slump </a:t>
            </a:r>
            <a:endParaRPr lang="en-US"/>
          </a:p>
          <a:p>
            <a:pPr algn="ctr"/>
            <a:r>
              <a:rPr lang="en-US" sz="1200"/>
              <a:t>Photo Credit: Conrad S. </a:t>
            </a:r>
          </a:p>
        </p:txBody>
      </p:sp>
    </p:spTree>
    <p:extLst>
      <p:ext uri="{BB962C8B-B14F-4D97-AF65-F5344CB8AC3E}">
        <p14:creationId xmlns:p14="http://schemas.microsoft.com/office/powerpoint/2010/main" val="4294446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C9395E6-A2FD-48DD-A635-260AA7F4D95D}"/>
              </a:ext>
            </a:extLst>
          </p:cNvPr>
          <p:cNvSpPr>
            <a:spLocks noGrp="1"/>
          </p:cNvSpPr>
          <p:nvPr>
            <p:ph type="sldNum" sz="quarter" idx="12"/>
          </p:nvPr>
        </p:nvSpPr>
        <p:spPr/>
        <p:txBody>
          <a:bodyPr/>
          <a:lstStyle/>
          <a:p>
            <a:fld id="{51FB18F3-0B29-4B2E-BD23-50950B937FFF}" type="slidenum">
              <a:rPr lang="en-US" smtClean="0"/>
              <a:t>12</a:t>
            </a:fld>
            <a:endParaRPr lang="en-US"/>
          </a:p>
        </p:txBody>
      </p:sp>
      <p:graphicFrame>
        <p:nvGraphicFramePr>
          <p:cNvPr id="10" name="Table 5">
            <a:extLst>
              <a:ext uri="{FF2B5EF4-FFF2-40B4-BE49-F238E27FC236}">
                <a16:creationId xmlns:a16="http://schemas.microsoft.com/office/drawing/2014/main" id="{0ADC8EF8-CA7A-4957-B3DD-4A21B677A181}"/>
              </a:ext>
            </a:extLst>
          </p:cNvPr>
          <p:cNvGraphicFramePr>
            <a:graphicFrameLocks/>
          </p:cNvGraphicFramePr>
          <p:nvPr>
            <p:extLst>
              <p:ext uri="{D42A27DB-BD31-4B8C-83A1-F6EECF244321}">
                <p14:modId xmlns:p14="http://schemas.microsoft.com/office/powerpoint/2010/main" val="1591205544"/>
              </p:ext>
            </p:extLst>
          </p:nvPr>
        </p:nvGraphicFramePr>
        <p:xfrm>
          <a:off x="1687974" y="768237"/>
          <a:ext cx="4196315" cy="2843963"/>
        </p:xfrm>
        <a:graphic>
          <a:graphicData uri="http://schemas.openxmlformats.org/drawingml/2006/table">
            <a:tbl>
              <a:tblPr firstRow="1" bandRow="1">
                <a:tableStyleId>{5C22544A-7EE6-4342-B048-85BDC9FD1C3A}</a:tableStyleId>
              </a:tblPr>
              <a:tblGrid>
                <a:gridCol w="1125057">
                  <a:extLst>
                    <a:ext uri="{9D8B030D-6E8A-4147-A177-3AD203B41FA5}">
                      <a16:colId xmlns:a16="http://schemas.microsoft.com/office/drawing/2014/main" val="1696443038"/>
                    </a:ext>
                  </a:extLst>
                </a:gridCol>
                <a:gridCol w="1743573">
                  <a:extLst>
                    <a:ext uri="{9D8B030D-6E8A-4147-A177-3AD203B41FA5}">
                      <a16:colId xmlns:a16="http://schemas.microsoft.com/office/drawing/2014/main" val="3477469796"/>
                    </a:ext>
                  </a:extLst>
                </a:gridCol>
                <a:gridCol w="1327685">
                  <a:extLst>
                    <a:ext uri="{9D8B030D-6E8A-4147-A177-3AD203B41FA5}">
                      <a16:colId xmlns:a16="http://schemas.microsoft.com/office/drawing/2014/main" val="706865597"/>
                    </a:ext>
                  </a:extLst>
                </a:gridCol>
              </a:tblGrid>
              <a:tr h="375083">
                <a:tc gridSpan="3">
                  <a:txBody>
                    <a:bodyPr/>
                    <a:lstStyle/>
                    <a:p>
                      <a:pPr algn="ctr"/>
                      <a:r>
                        <a:rPr lang="en-US" sz="1800"/>
                        <a:t>Table 5: Color Trials</a:t>
                      </a:r>
                    </a:p>
                  </a:txBody>
                  <a:tcPr anchor="ctr"/>
                </a:tc>
                <a:tc hMerge="1">
                  <a:txBody>
                    <a:bodyPr/>
                    <a:lstStyle/>
                    <a:p>
                      <a:endParaRPr lang="en-US" sz="1800"/>
                    </a:p>
                  </a:txBody>
                  <a:tcPr/>
                </a:tc>
                <a:tc hMerge="1">
                  <a:txBody>
                    <a:bodyPr/>
                    <a:lstStyle/>
                    <a:p>
                      <a:endParaRPr lang="en-US" sz="1800"/>
                    </a:p>
                  </a:txBody>
                  <a:tcPr/>
                </a:tc>
                <a:extLst>
                  <a:ext uri="{0D108BD9-81ED-4DB2-BD59-A6C34878D82A}">
                    <a16:rowId xmlns:a16="http://schemas.microsoft.com/office/drawing/2014/main" val="270617938"/>
                  </a:ext>
                </a:extLst>
              </a:tr>
              <a:tr h="594644">
                <a:tc>
                  <a:txBody>
                    <a:bodyPr/>
                    <a:lstStyle/>
                    <a:p>
                      <a:pPr algn="ctr"/>
                      <a:r>
                        <a:rPr lang="en-US" sz="1800"/>
                        <a:t>Mix Number </a:t>
                      </a:r>
                    </a:p>
                  </a:txBody>
                  <a:tcPr>
                    <a:solidFill>
                      <a:schemeClr val="accent1">
                        <a:lumMod val="60000"/>
                        <a:lumOff val="40000"/>
                      </a:schemeClr>
                    </a:solidFill>
                  </a:tcPr>
                </a:tc>
                <a:tc>
                  <a:txBody>
                    <a:bodyPr/>
                    <a:lstStyle/>
                    <a:p>
                      <a:pPr algn="ctr"/>
                      <a:r>
                        <a:rPr lang="en-US" sz="1800"/>
                        <a:t>Percent of </a:t>
                      </a:r>
                    </a:p>
                    <a:p>
                      <a:pPr algn="ctr"/>
                      <a:r>
                        <a:rPr lang="en-US" sz="1800"/>
                        <a:t>Color Added</a:t>
                      </a:r>
                    </a:p>
                  </a:txBody>
                  <a:tcPr>
                    <a:solidFill>
                      <a:schemeClr val="accent1">
                        <a:lumMod val="60000"/>
                        <a:lumOff val="40000"/>
                      </a:schemeClr>
                    </a:solidFill>
                  </a:tcPr>
                </a:tc>
                <a:tc>
                  <a:txBody>
                    <a:bodyPr/>
                    <a:lstStyle/>
                    <a:p>
                      <a:pPr algn="ctr"/>
                      <a:r>
                        <a:rPr lang="en-US" sz="1800"/>
                        <a:t>Cement </a:t>
                      </a:r>
                    </a:p>
                    <a:p>
                      <a:pPr algn="ctr"/>
                      <a:r>
                        <a:rPr lang="en-US" sz="1800"/>
                        <a:t>Color</a:t>
                      </a:r>
                    </a:p>
                  </a:txBody>
                  <a:tcPr>
                    <a:solidFill>
                      <a:schemeClr val="accent1">
                        <a:lumMod val="60000"/>
                        <a:lumOff val="40000"/>
                      </a:schemeClr>
                    </a:solidFill>
                  </a:tcPr>
                </a:tc>
                <a:extLst>
                  <a:ext uri="{0D108BD9-81ED-4DB2-BD59-A6C34878D82A}">
                    <a16:rowId xmlns:a16="http://schemas.microsoft.com/office/drawing/2014/main" val="403313040"/>
                  </a:ext>
                </a:extLst>
              </a:tr>
              <a:tr h="338490">
                <a:tc>
                  <a:txBody>
                    <a:bodyPr/>
                    <a:lstStyle/>
                    <a:p>
                      <a:pPr algn="ctr"/>
                      <a:r>
                        <a:rPr lang="en-US" sz="1800"/>
                        <a:t>18</a:t>
                      </a:r>
                    </a:p>
                  </a:txBody>
                  <a:tcPr/>
                </a:tc>
                <a:tc>
                  <a:txBody>
                    <a:bodyPr/>
                    <a:lstStyle/>
                    <a:p>
                      <a:pPr algn="ctr"/>
                      <a:r>
                        <a:rPr lang="en-US" sz="1800"/>
                        <a:t>2%</a:t>
                      </a:r>
                    </a:p>
                  </a:txBody>
                  <a:tcPr/>
                </a:tc>
                <a:tc>
                  <a:txBody>
                    <a:bodyPr/>
                    <a:lstStyle/>
                    <a:p>
                      <a:pPr algn="ctr"/>
                      <a:r>
                        <a:rPr lang="en-US" sz="1800"/>
                        <a:t>White</a:t>
                      </a:r>
                    </a:p>
                  </a:txBody>
                  <a:tcPr/>
                </a:tc>
                <a:extLst>
                  <a:ext uri="{0D108BD9-81ED-4DB2-BD59-A6C34878D82A}">
                    <a16:rowId xmlns:a16="http://schemas.microsoft.com/office/drawing/2014/main" val="193913347"/>
                  </a:ext>
                </a:extLst>
              </a:tr>
              <a:tr h="338490">
                <a:tc>
                  <a:txBody>
                    <a:bodyPr/>
                    <a:lstStyle/>
                    <a:p>
                      <a:pPr algn="ctr"/>
                      <a:r>
                        <a:rPr lang="en-US" sz="1800"/>
                        <a:t>19</a:t>
                      </a:r>
                    </a:p>
                  </a:txBody>
                  <a:tcPr/>
                </a:tc>
                <a:tc>
                  <a:txBody>
                    <a:bodyPr/>
                    <a:lstStyle/>
                    <a:p>
                      <a:pPr algn="ctr"/>
                      <a:r>
                        <a:rPr lang="en-US" sz="1800"/>
                        <a:t>2%</a:t>
                      </a:r>
                    </a:p>
                  </a:txBody>
                  <a:tcPr/>
                </a:tc>
                <a:tc>
                  <a:txBody>
                    <a:bodyPr/>
                    <a:lstStyle/>
                    <a:p>
                      <a:pPr algn="ctr"/>
                      <a:r>
                        <a:rPr lang="en-US" sz="1800"/>
                        <a:t> Gray</a:t>
                      </a:r>
                    </a:p>
                  </a:txBody>
                  <a:tcPr/>
                </a:tc>
                <a:extLst>
                  <a:ext uri="{0D108BD9-81ED-4DB2-BD59-A6C34878D82A}">
                    <a16:rowId xmlns:a16="http://schemas.microsoft.com/office/drawing/2014/main" val="4074215406"/>
                  </a:ext>
                </a:extLst>
              </a:tr>
              <a:tr h="338490">
                <a:tc>
                  <a:txBody>
                    <a:bodyPr/>
                    <a:lstStyle/>
                    <a:p>
                      <a:pPr algn="ctr"/>
                      <a:r>
                        <a:rPr lang="en-US" sz="1800"/>
                        <a:t>20</a:t>
                      </a:r>
                    </a:p>
                  </a:txBody>
                  <a:tcPr/>
                </a:tc>
                <a:tc>
                  <a:txBody>
                    <a:bodyPr/>
                    <a:lstStyle/>
                    <a:p>
                      <a:pPr algn="ctr"/>
                      <a:r>
                        <a:rPr lang="en-US" sz="1800"/>
                        <a:t>5%</a:t>
                      </a:r>
                    </a:p>
                  </a:txBody>
                  <a:tcPr/>
                </a:tc>
                <a:tc>
                  <a:txBody>
                    <a:bodyPr/>
                    <a:lstStyle/>
                    <a:p>
                      <a:pPr algn="ctr"/>
                      <a:r>
                        <a:rPr lang="en-US" sz="1800"/>
                        <a:t>White</a:t>
                      </a:r>
                    </a:p>
                  </a:txBody>
                  <a:tcPr/>
                </a:tc>
                <a:extLst>
                  <a:ext uri="{0D108BD9-81ED-4DB2-BD59-A6C34878D82A}">
                    <a16:rowId xmlns:a16="http://schemas.microsoft.com/office/drawing/2014/main" val="3346599960"/>
                  </a:ext>
                </a:extLst>
              </a:tr>
              <a:tr h="338490">
                <a:tc>
                  <a:txBody>
                    <a:bodyPr/>
                    <a:lstStyle/>
                    <a:p>
                      <a:pPr algn="ctr"/>
                      <a:r>
                        <a:rPr lang="en-US" sz="1800"/>
                        <a:t>21</a:t>
                      </a:r>
                    </a:p>
                  </a:txBody>
                  <a:tcPr/>
                </a:tc>
                <a:tc>
                  <a:txBody>
                    <a:bodyPr/>
                    <a:lstStyle/>
                    <a:p>
                      <a:pPr algn="ctr"/>
                      <a:r>
                        <a:rPr lang="en-US" sz="1800"/>
                        <a:t>5%</a:t>
                      </a:r>
                    </a:p>
                  </a:txBody>
                  <a:tcPr/>
                </a:tc>
                <a:tc>
                  <a:txBody>
                    <a:bodyPr/>
                    <a:lstStyle/>
                    <a:p>
                      <a:pPr algn="ctr"/>
                      <a:r>
                        <a:rPr lang="en-US" sz="1800"/>
                        <a:t>Gray</a:t>
                      </a:r>
                    </a:p>
                  </a:txBody>
                  <a:tcPr/>
                </a:tc>
                <a:extLst>
                  <a:ext uri="{0D108BD9-81ED-4DB2-BD59-A6C34878D82A}">
                    <a16:rowId xmlns:a16="http://schemas.microsoft.com/office/drawing/2014/main" val="3222241308"/>
                  </a:ext>
                </a:extLst>
              </a:tr>
              <a:tr h="338490">
                <a:tc>
                  <a:txBody>
                    <a:bodyPr/>
                    <a:lstStyle/>
                    <a:p>
                      <a:pPr lvl="0" algn="ctr">
                        <a:buNone/>
                      </a:pPr>
                      <a:r>
                        <a:rPr lang="en-US" sz="1800"/>
                        <a:t>22</a:t>
                      </a:r>
                    </a:p>
                  </a:txBody>
                  <a:tcPr/>
                </a:tc>
                <a:tc>
                  <a:txBody>
                    <a:bodyPr/>
                    <a:lstStyle/>
                    <a:p>
                      <a:pPr lvl="0" algn="ctr">
                        <a:buNone/>
                      </a:pPr>
                      <a:r>
                        <a:rPr lang="en-US" sz="1800"/>
                        <a:t>6%</a:t>
                      </a:r>
                    </a:p>
                  </a:txBody>
                  <a:tcPr/>
                </a:tc>
                <a:tc>
                  <a:txBody>
                    <a:bodyPr/>
                    <a:lstStyle/>
                    <a:p>
                      <a:pPr lvl="0" algn="ctr">
                        <a:buNone/>
                      </a:pPr>
                      <a:r>
                        <a:rPr lang="en-US" sz="1800"/>
                        <a:t>White</a:t>
                      </a:r>
                    </a:p>
                  </a:txBody>
                  <a:tcPr/>
                </a:tc>
                <a:extLst>
                  <a:ext uri="{0D108BD9-81ED-4DB2-BD59-A6C34878D82A}">
                    <a16:rowId xmlns:a16="http://schemas.microsoft.com/office/drawing/2014/main" val="993106865"/>
                  </a:ext>
                </a:extLst>
              </a:tr>
            </a:tbl>
          </a:graphicData>
        </a:graphic>
      </p:graphicFrame>
      <p:pic>
        <p:nvPicPr>
          <p:cNvPr id="3" name="Picture 9" descr="A picture containing building, cement, sitting, dirty&#10;&#10;Description generated with very high confidence">
            <a:extLst>
              <a:ext uri="{FF2B5EF4-FFF2-40B4-BE49-F238E27FC236}">
                <a16:creationId xmlns:a16="http://schemas.microsoft.com/office/drawing/2014/main" id="{C724CA4B-E09F-4C92-A148-081960255F5B}"/>
              </a:ext>
            </a:extLst>
          </p:cNvPr>
          <p:cNvPicPr>
            <a:picLocks noChangeAspect="1"/>
          </p:cNvPicPr>
          <p:nvPr/>
        </p:nvPicPr>
        <p:blipFill rotWithShape="1">
          <a:blip r:embed="rId3"/>
          <a:srcRect l="21401" t="3087" r="35537" b="35236"/>
          <a:stretch/>
        </p:blipFill>
        <p:spPr>
          <a:xfrm rot="16200000">
            <a:off x="3823927" y="3712833"/>
            <a:ext cx="2497616" cy="2634884"/>
          </a:xfrm>
          <a:prstGeom prst="rect">
            <a:avLst/>
          </a:prstGeom>
        </p:spPr>
      </p:pic>
      <p:pic>
        <p:nvPicPr>
          <p:cNvPr id="4" name="Picture 11" descr="A picture containing building, sitting, standing, wooden&#10;&#10;Description generated with very high confidence">
            <a:extLst>
              <a:ext uri="{FF2B5EF4-FFF2-40B4-BE49-F238E27FC236}">
                <a16:creationId xmlns:a16="http://schemas.microsoft.com/office/drawing/2014/main" id="{59F9EDAA-1A3F-491C-B8FF-10C347116F2B}"/>
              </a:ext>
            </a:extLst>
          </p:cNvPr>
          <p:cNvPicPr>
            <a:picLocks noChangeAspect="1"/>
          </p:cNvPicPr>
          <p:nvPr/>
        </p:nvPicPr>
        <p:blipFill rotWithShape="1">
          <a:blip r:embed="rId4"/>
          <a:srcRect l="14949" t="30914" r="38586" b="4839"/>
          <a:stretch/>
        </p:blipFill>
        <p:spPr>
          <a:xfrm rot="5400000">
            <a:off x="642928" y="3751596"/>
            <a:ext cx="2487142" cy="2548539"/>
          </a:xfrm>
          <a:prstGeom prst="rect">
            <a:avLst/>
          </a:prstGeom>
        </p:spPr>
      </p:pic>
      <p:pic>
        <p:nvPicPr>
          <p:cNvPr id="5" name="Picture 7" descr="A picture containing sitting, black, table, side&#10;&#10;Description generated with very high confidence">
            <a:extLst>
              <a:ext uri="{FF2B5EF4-FFF2-40B4-BE49-F238E27FC236}">
                <a16:creationId xmlns:a16="http://schemas.microsoft.com/office/drawing/2014/main" id="{822B4215-B20B-49E6-AA36-0537FBCF4F89}"/>
              </a:ext>
            </a:extLst>
          </p:cNvPr>
          <p:cNvPicPr>
            <a:picLocks noGrp="1" noChangeAspect="1"/>
          </p:cNvPicPr>
          <p:nvPr>
            <p:ph idx="1"/>
          </p:nvPr>
        </p:nvPicPr>
        <p:blipFill rotWithShape="1">
          <a:blip r:embed="rId5"/>
          <a:srcRect l="16202" t="4406" r="22124" b="5877"/>
          <a:stretch/>
        </p:blipFill>
        <p:spPr>
          <a:xfrm rot="5340000">
            <a:off x="7876343" y="1204576"/>
            <a:ext cx="3338688" cy="3630556"/>
          </a:xfrm>
        </p:spPr>
      </p:pic>
      <p:sp>
        <p:nvSpPr>
          <p:cNvPr id="12" name="TextBox 11">
            <a:extLst>
              <a:ext uri="{FF2B5EF4-FFF2-40B4-BE49-F238E27FC236}">
                <a16:creationId xmlns:a16="http://schemas.microsoft.com/office/drawing/2014/main" id="{84DF26AD-5A46-4AD6-9E81-671BF1361222}"/>
              </a:ext>
            </a:extLst>
          </p:cNvPr>
          <p:cNvSpPr txBox="1"/>
          <p:nvPr/>
        </p:nvSpPr>
        <p:spPr>
          <a:xfrm>
            <a:off x="7884720" y="4767362"/>
            <a:ext cx="332193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18: Final Concrete Colors</a:t>
            </a:r>
          </a:p>
          <a:p>
            <a:pPr algn="ctr"/>
            <a:r>
              <a:rPr lang="en-US" sz="1200"/>
              <a:t>Photo Credit: Conrad S. </a:t>
            </a:r>
          </a:p>
        </p:txBody>
      </p:sp>
      <p:sp>
        <p:nvSpPr>
          <p:cNvPr id="13" name="TextBox 12">
            <a:extLst>
              <a:ext uri="{FF2B5EF4-FFF2-40B4-BE49-F238E27FC236}">
                <a16:creationId xmlns:a16="http://schemas.microsoft.com/office/drawing/2014/main" id="{A8F2A01E-A281-40B6-8EB8-5C40FD15A6A8}"/>
              </a:ext>
            </a:extLst>
          </p:cNvPr>
          <p:cNvSpPr txBox="1"/>
          <p:nvPr/>
        </p:nvSpPr>
        <p:spPr>
          <a:xfrm>
            <a:off x="3704851" y="6286419"/>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17: 2% Trials</a:t>
            </a:r>
          </a:p>
          <a:p>
            <a:pPr algn="ctr"/>
            <a:r>
              <a:rPr lang="en-US" sz="1200">
                <a:ea typeface="+mn-lt"/>
                <a:cs typeface="+mn-lt"/>
              </a:rPr>
              <a:t>Photo Credit: Conrad S.  </a:t>
            </a:r>
            <a:endParaRPr lang="en-US" sz="1200"/>
          </a:p>
          <a:p>
            <a:pPr algn="ctr"/>
            <a:endParaRPr lang="en-US"/>
          </a:p>
          <a:p>
            <a:pPr algn="ctr"/>
            <a:endParaRPr lang="en-US"/>
          </a:p>
        </p:txBody>
      </p:sp>
      <p:sp>
        <p:nvSpPr>
          <p:cNvPr id="14" name="TextBox 13">
            <a:extLst>
              <a:ext uri="{FF2B5EF4-FFF2-40B4-BE49-F238E27FC236}">
                <a16:creationId xmlns:a16="http://schemas.microsoft.com/office/drawing/2014/main" id="{33A3DE25-95E3-44B6-86E9-BF972694970D}"/>
              </a:ext>
            </a:extLst>
          </p:cNvPr>
          <p:cNvSpPr txBox="1"/>
          <p:nvPr/>
        </p:nvSpPr>
        <p:spPr>
          <a:xfrm>
            <a:off x="407923" y="626630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16: 5% Color Trials</a:t>
            </a:r>
          </a:p>
          <a:p>
            <a:pPr algn="ctr"/>
            <a:r>
              <a:rPr lang="en-US" sz="1200"/>
              <a:t>Photo Credit: Conrad S. </a:t>
            </a:r>
          </a:p>
        </p:txBody>
      </p:sp>
      <p:sp>
        <p:nvSpPr>
          <p:cNvPr id="15" name="Title 1">
            <a:extLst>
              <a:ext uri="{FF2B5EF4-FFF2-40B4-BE49-F238E27FC236}">
                <a16:creationId xmlns:a16="http://schemas.microsoft.com/office/drawing/2014/main" id="{29971035-3D34-4A8A-9A9F-7E624A4480EB}"/>
              </a:ext>
            </a:extLst>
          </p:cNvPr>
          <p:cNvSpPr>
            <a:spLocks noGrp="1"/>
          </p:cNvSpPr>
          <p:nvPr>
            <p:ph type="title"/>
          </p:nvPr>
        </p:nvSpPr>
        <p:spPr>
          <a:xfrm>
            <a:off x="706468" y="-35613"/>
            <a:ext cx="10353762" cy="970450"/>
          </a:xfrm>
        </p:spPr>
        <p:txBody>
          <a:bodyPr/>
          <a:lstStyle/>
          <a:p>
            <a:r>
              <a:rPr lang="en-US"/>
              <a:t>Task 1: Alternative Mix Designs Cont.</a:t>
            </a:r>
          </a:p>
        </p:txBody>
      </p:sp>
    </p:spTree>
    <p:extLst>
      <p:ext uri="{BB962C8B-B14F-4D97-AF65-F5344CB8AC3E}">
        <p14:creationId xmlns:p14="http://schemas.microsoft.com/office/powerpoint/2010/main" val="3309563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C9395E6-A2FD-48DD-A635-260AA7F4D95D}"/>
              </a:ext>
            </a:extLst>
          </p:cNvPr>
          <p:cNvSpPr>
            <a:spLocks noGrp="1"/>
          </p:cNvSpPr>
          <p:nvPr>
            <p:ph type="sldNum" sz="quarter" idx="12"/>
          </p:nvPr>
        </p:nvSpPr>
        <p:spPr/>
        <p:txBody>
          <a:bodyPr/>
          <a:lstStyle/>
          <a:p>
            <a:fld id="{51FB18F3-0B29-4B2E-BD23-50950B937FFF}" type="slidenum">
              <a:rPr lang="en-US" smtClean="0"/>
              <a:t>13</a:t>
            </a:fld>
            <a:endParaRPr lang="en-US"/>
          </a:p>
        </p:txBody>
      </p:sp>
      <p:graphicFrame>
        <p:nvGraphicFramePr>
          <p:cNvPr id="10" name="Table 5">
            <a:extLst>
              <a:ext uri="{FF2B5EF4-FFF2-40B4-BE49-F238E27FC236}">
                <a16:creationId xmlns:a16="http://schemas.microsoft.com/office/drawing/2014/main" id="{0ADC8EF8-CA7A-4957-B3DD-4A21B677A181}"/>
              </a:ext>
            </a:extLst>
          </p:cNvPr>
          <p:cNvGraphicFramePr>
            <a:graphicFrameLocks/>
          </p:cNvGraphicFramePr>
          <p:nvPr>
            <p:extLst>
              <p:ext uri="{D42A27DB-BD31-4B8C-83A1-F6EECF244321}">
                <p14:modId xmlns:p14="http://schemas.microsoft.com/office/powerpoint/2010/main" val="165670340"/>
              </p:ext>
            </p:extLst>
          </p:nvPr>
        </p:nvGraphicFramePr>
        <p:xfrm>
          <a:off x="1687974" y="768237"/>
          <a:ext cx="4196315" cy="2843963"/>
        </p:xfrm>
        <a:graphic>
          <a:graphicData uri="http://schemas.openxmlformats.org/drawingml/2006/table">
            <a:tbl>
              <a:tblPr firstRow="1" bandRow="1">
                <a:tableStyleId>{5C22544A-7EE6-4342-B048-85BDC9FD1C3A}</a:tableStyleId>
              </a:tblPr>
              <a:tblGrid>
                <a:gridCol w="1125057">
                  <a:extLst>
                    <a:ext uri="{9D8B030D-6E8A-4147-A177-3AD203B41FA5}">
                      <a16:colId xmlns:a16="http://schemas.microsoft.com/office/drawing/2014/main" val="1696443038"/>
                    </a:ext>
                  </a:extLst>
                </a:gridCol>
                <a:gridCol w="1743573">
                  <a:extLst>
                    <a:ext uri="{9D8B030D-6E8A-4147-A177-3AD203B41FA5}">
                      <a16:colId xmlns:a16="http://schemas.microsoft.com/office/drawing/2014/main" val="3477469796"/>
                    </a:ext>
                  </a:extLst>
                </a:gridCol>
                <a:gridCol w="1327685">
                  <a:extLst>
                    <a:ext uri="{9D8B030D-6E8A-4147-A177-3AD203B41FA5}">
                      <a16:colId xmlns:a16="http://schemas.microsoft.com/office/drawing/2014/main" val="706865597"/>
                    </a:ext>
                  </a:extLst>
                </a:gridCol>
              </a:tblGrid>
              <a:tr h="375083">
                <a:tc gridSpan="3">
                  <a:txBody>
                    <a:bodyPr/>
                    <a:lstStyle/>
                    <a:p>
                      <a:pPr algn="ctr"/>
                      <a:r>
                        <a:rPr lang="en-US" sz="1800"/>
                        <a:t>Table 5: Color Trials</a:t>
                      </a:r>
                    </a:p>
                  </a:txBody>
                  <a:tcPr anchor="ctr"/>
                </a:tc>
                <a:tc hMerge="1">
                  <a:txBody>
                    <a:bodyPr/>
                    <a:lstStyle/>
                    <a:p>
                      <a:endParaRPr lang="en-US" sz="1800"/>
                    </a:p>
                  </a:txBody>
                  <a:tcPr/>
                </a:tc>
                <a:tc hMerge="1">
                  <a:txBody>
                    <a:bodyPr/>
                    <a:lstStyle/>
                    <a:p>
                      <a:endParaRPr lang="en-US" sz="1800"/>
                    </a:p>
                  </a:txBody>
                  <a:tcPr/>
                </a:tc>
                <a:extLst>
                  <a:ext uri="{0D108BD9-81ED-4DB2-BD59-A6C34878D82A}">
                    <a16:rowId xmlns:a16="http://schemas.microsoft.com/office/drawing/2014/main" val="270617938"/>
                  </a:ext>
                </a:extLst>
              </a:tr>
              <a:tr h="594644">
                <a:tc>
                  <a:txBody>
                    <a:bodyPr/>
                    <a:lstStyle/>
                    <a:p>
                      <a:pPr algn="ctr"/>
                      <a:r>
                        <a:rPr lang="en-US" sz="1800"/>
                        <a:t>Mix Number </a:t>
                      </a:r>
                    </a:p>
                  </a:txBody>
                  <a:tcPr>
                    <a:solidFill>
                      <a:schemeClr val="accent1">
                        <a:lumMod val="60000"/>
                        <a:lumOff val="40000"/>
                      </a:schemeClr>
                    </a:solidFill>
                  </a:tcPr>
                </a:tc>
                <a:tc>
                  <a:txBody>
                    <a:bodyPr/>
                    <a:lstStyle/>
                    <a:p>
                      <a:pPr algn="ctr"/>
                      <a:r>
                        <a:rPr lang="en-US" sz="1800"/>
                        <a:t>Percent of </a:t>
                      </a:r>
                    </a:p>
                    <a:p>
                      <a:pPr algn="ctr"/>
                      <a:r>
                        <a:rPr lang="en-US" sz="1800"/>
                        <a:t>Color Added</a:t>
                      </a:r>
                    </a:p>
                  </a:txBody>
                  <a:tcPr>
                    <a:solidFill>
                      <a:schemeClr val="accent1">
                        <a:lumMod val="60000"/>
                        <a:lumOff val="40000"/>
                      </a:schemeClr>
                    </a:solidFill>
                  </a:tcPr>
                </a:tc>
                <a:tc>
                  <a:txBody>
                    <a:bodyPr/>
                    <a:lstStyle/>
                    <a:p>
                      <a:pPr algn="ctr"/>
                      <a:r>
                        <a:rPr lang="en-US" sz="1800"/>
                        <a:t>Cement </a:t>
                      </a:r>
                    </a:p>
                    <a:p>
                      <a:pPr algn="ctr"/>
                      <a:r>
                        <a:rPr lang="en-US" sz="1800"/>
                        <a:t>Color</a:t>
                      </a:r>
                    </a:p>
                  </a:txBody>
                  <a:tcPr>
                    <a:solidFill>
                      <a:schemeClr val="accent1">
                        <a:lumMod val="60000"/>
                        <a:lumOff val="40000"/>
                      </a:schemeClr>
                    </a:solidFill>
                  </a:tcPr>
                </a:tc>
                <a:extLst>
                  <a:ext uri="{0D108BD9-81ED-4DB2-BD59-A6C34878D82A}">
                    <a16:rowId xmlns:a16="http://schemas.microsoft.com/office/drawing/2014/main" val="403313040"/>
                  </a:ext>
                </a:extLst>
              </a:tr>
              <a:tr h="338490">
                <a:tc>
                  <a:txBody>
                    <a:bodyPr/>
                    <a:lstStyle/>
                    <a:p>
                      <a:pPr algn="ctr"/>
                      <a:r>
                        <a:rPr lang="en-US" sz="1800"/>
                        <a:t>18</a:t>
                      </a:r>
                    </a:p>
                  </a:txBody>
                  <a:tcPr/>
                </a:tc>
                <a:tc>
                  <a:txBody>
                    <a:bodyPr/>
                    <a:lstStyle/>
                    <a:p>
                      <a:pPr algn="ctr"/>
                      <a:r>
                        <a:rPr lang="en-US" sz="1800"/>
                        <a:t>2%</a:t>
                      </a:r>
                    </a:p>
                  </a:txBody>
                  <a:tcPr/>
                </a:tc>
                <a:tc>
                  <a:txBody>
                    <a:bodyPr/>
                    <a:lstStyle/>
                    <a:p>
                      <a:pPr algn="ctr"/>
                      <a:r>
                        <a:rPr lang="en-US" sz="1800"/>
                        <a:t>White</a:t>
                      </a:r>
                    </a:p>
                  </a:txBody>
                  <a:tcPr/>
                </a:tc>
                <a:extLst>
                  <a:ext uri="{0D108BD9-81ED-4DB2-BD59-A6C34878D82A}">
                    <a16:rowId xmlns:a16="http://schemas.microsoft.com/office/drawing/2014/main" val="193913347"/>
                  </a:ext>
                </a:extLst>
              </a:tr>
              <a:tr h="338490">
                <a:tc>
                  <a:txBody>
                    <a:bodyPr/>
                    <a:lstStyle/>
                    <a:p>
                      <a:pPr algn="ctr"/>
                      <a:r>
                        <a:rPr lang="en-US" sz="1800"/>
                        <a:t>19</a:t>
                      </a:r>
                    </a:p>
                  </a:txBody>
                  <a:tcPr/>
                </a:tc>
                <a:tc>
                  <a:txBody>
                    <a:bodyPr/>
                    <a:lstStyle/>
                    <a:p>
                      <a:pPr algn="ctr"/>
                      <a:r>
                        <a:rPr lang="en-US" sz="1800"/>
                        <a:t>2%</a:t>
                      </a:r>
                    </a:p>
                  </a:txBody>
                  <a:tcPr/>
                </a:tc>
                <a:tc>
                  <a:txBody>
                    <a:bodyPr/>
                    <a:lstStyle/>
                    <a:p>
                      <a:pPr algn="ctr"/>
                      <a:r>
                        <a:rPr lang="en-US" sz="1800"/>
                        <a:t> Gray</a:t>
                      </a:r>
                    </a:p>
                  </a:txBody>
                  <a:tcPr/>
                </a:tc>
                <a:extLst>
                  <a:ext uri="{0D108BD9-81ED-4DB2-BD59-A6C34878D82A}">
                    <a16:rowId xmlns:a16="http://schemas.microsoft.com/office/drawing/2014/main" val="4074215406"/>
                  </a:ext>
                </a:extLst>
              </a:tr>
              <a:tr h="338490">
                <a:tc>
                  <a:txBody>
                    <a:bodyPr/>
                    <a:lstStyle/>
                    <a:p>
                      <a:pPr algn="ctr"/>
                      <a:r>
                        <a:rPr lang="en-US" sz="1800"/>
                        <a:t>20</a:t>
                      </a:r>
                    </a:p>
                  </a:txBody>
                  <a:tcPr/>
                </a:tc>
                <a:tc>
                  <a:txBody>
                    <a:bodyPr/>
                    <a:lstStyle/>
                    <a:p>
                      <a:pPr algn="ctr"/>
                      <a:r>
                        <a:rPr lang="en-US" sz="1800"/>
                        <a:t>5%</a:t>
                      </a:r>
                    </a:p>
                  </a:txBody>
                  <a:tcPr/>
                </a:tc>
                <a:tc>
                  <a:txBody>
                    <a:bodyPr/>
                    <a:lstStyle/>
                    <a:p>
                      <a:pPr algn="ctr"/>
                      <a:r>
                        <a:rPr lang="en-US" sz="1800"/>
                        <a:t>White</a:t>
                      </a:r>
                    </a:p>
                  </a:txBody>
                  <a:tcPr/>
                </a:tc>
                <a:extLst>
                  <a:ext uri="{0D108BD9-81ED-4DB2-BD59-A6C34878D82A}">
                    <a16:rowId xmlns:a16="http://schemas.microsoft.com/office/drawing/2014/main" val="3346599960"/>
                  </a:ext>
                </a:extLst>
              </a:tr>
              <a:tr h="338490">
                <a:tc>
                  <a:txBody>
                    <a:bodyPr/>
                    <a:lstStyle/>
                    <a:p>
                      <a:pPr algn="ctr"/>
                      <a:r>
                        <a:rPr lang="en-US" sz="1800"/>
                        <a:t>21</a:t>
                      </a:r>
                    </a:p>
                  </a:txBody>
                  <a:tcPr/>
                </a:tc>
                <a:tc>
                  <a:txBody>
                    <a:bodyPr/>
                    <a:lstStyle/>
                    <a:p>
                      <a:pPr algn="ctr"/>
                      <a:r>
                        <a:rPr lang="en-US" sz="1800"/>
                        <a:t>5%</a:t>
                      </a:r>
                    </a:p>
                  </a:txBody>
                  <a:tcPr/>
                </a:tc>
                <a:tc>
                  <a:txBody>
                    <a:bodyPr/>
                    <a:lstStyle/>
                    <a:p>
                      <a:pPr algn="ctr"/>
                      <a:r>
                        <a:rPr lang="en-US" sz="1800"/>
                        <a:t>Gray</a:t>
                      </a:r>
                    </a:p>
                  </a:txBody>
                  <a:tcPr/>
                </a:tc>
                <a:extLst>
                  <a:ext uri="{0D108BD9-81ED-4DB2-BD59-A6C34878D82A}">
                    <a16:rowId xmlns:a16="http://schemas.microsoft.com/office/drawing/2014/main" val="3222241308"/>
                  </a:ext>
                </a:extLst>
              </a:tr>
              <a:tr h="338490">
                <a:tc>
                  <a:txBody>
                    <a:bodyPr/>
                    <a:lstStyle/>
                    <a:p>
                      <a:pPr lvl="0" algn="ctr">
                        <a:buNone/>
                      </a:pPr>
                      <a:r>
                        <a:rPr lang="en-US" sz="1800" b="1">
                          <a:highlight>
                            <a:srgbClr val="FFFF00"/>
                          </a:highlight>
                        </a:rPr>
                        <a:t>22</a:t>
                      </a:r>
                    </a:p>
                  </a:txBody>
                  <a:tcPr/>
                </a:tc>
                <a:tc>
                  <a:txBody>
                    <a:bodyPr/>
                    <a:lstStyle/>
                    <a:p>
                      <a:pPr lvl="0" algn="ctr">
                        <a:buNone/>
                      </a:pPr>
                      <a:r>
                        <a:rPr lang="en-US" sz="1800" b="1">
                          <a:highlight>
                            <a:srgbClr val="FFFF00"/>
                          </a:highlight>
                        </a:rPr>
                        <a:t>6%</a:t>
                      </a:r>
                    </a:p>
                  </a:txBody>
                  <a:tcPr/>
                </a:tc>
                <a:tc>
                  <a:txBody>
                    <a:bodyPr/>
                    <a:lstStyle/>
                    <a:p>
                      <a:pPr lvl="0" algn="ctr">
                        <a:buNone/>
                      </a:pPr>
                      <a:r>
                        <a:rPr lang="en-US" sz="1800" b="1">
                          <a:highlight>
                            <a:srgbClr val="FFFF00"/>
                          </a:highlight>
                        </a:rPr>
                        <a:t>White</a:t>
                      </a:r>
                    </a:p>
                  </a:txBody>
                  <a:tcPr/>
                </a:tc>
                <a:extLst>
                  <a:ext uri="{0D108BD9-81ED-4DB2-BD59-A6C34878D82A}">
                    <a16:rowId xmlns:a16="http://schemas.microsoft.com/office/drawing/2014/main" val="993106865"/>
                  </a:ext>
                </a:extLst>
              </a:tr>
            </a:tbl>
          </a:graphicData>
        </a:graphic>
      </p:graphicFrame>
      <p:pic>
        <p:nvPicPr>
          <p:cNvPr id="3" name="Picture 9" descr="A picture containing building, cement, sitting, dirty&#10;&#10;Description generated with very high confidence">
            <a:extLst>
              <a:ext uri="{FF2B5EF4-FFF2-40B4-BE49-F238E27FC236}">
                <a16:creationId xmlns:a16="http://schemas.microsoft.com/office/drawing/2014/main" id="{C724CA4B-E09F-4C92-A148-081960255F5B}"/>
              </a:ext>
            </a:extLst>
          </p:cNvPr>
          <p:cNvPicPr>
            <a:picLocks noChangeAspect="1"/>
          </p:cNvPicPr>
          <p:nvPr/>
        </p:nvPicPr>
        <p:blipFill rotWithShape="1">
          <a:blip r:embed="rId3"/>
          <a:srcRect l="21401" t="3087" r="35537" b="35236"/>
          <a:stretch/>
        </p:blipFill>
        <p:spPr>
          <a:xfrm rot="16200000">
            <a:off x="3823927" y="3712833"/>
            <a:ext cx="2497616" cy="2634884"/>
          </a:xfrm>
          <a:prstGeom prst="rect">
            <a:avLst/>
          </a:prstGeom>
        </p:spPr>
      </p:pic>
      <p:pic>
        <p:nvPicPr>
          <p:cNvPr id="4" name="Picture 11" descr="A picture containing building, sitting, standing, wooden&#10;&#10;Description generated with very high confidence">
            <a:extLst>
              <a:ext uri="{FF2B5EF4-FFF2-40B4-BE49-F238E27FC236}">
                <a16:creationId xmlns:a16="http://schemas.microsoft.com/office/drawing/2014/main" id="{59F9EDAA-1A3F-491C-B8FF-10C347116F2B}"/>
              </a:ext>
            </a:extLst>
          </p:cNvPr>
          <p:cNvPicPr>
            <a:picLocks noChangeAspect="1"/>
          </p:cNvPicPr>
          <p:nvPr/>
        </p:nvPicPr>
        <p:blipFill rotWithShape="1">
          <a:blip r:embed="rId4"/>
          <a:srcRect l="14949" t="30914" r="38586" b="4839"/>
          <a:stretch/>
        </p:blipFill>
        <p:spPr>
          <a:xfrm rot="5400000">
            <a:off x="642928" y="3751596"/>
            <a:ext cx="2487142" cy="2548539"/>
          </a:xfrm>
          <a:prstGeom prst="rect">
            <a:avLst/>
          </a:prstGeom>
        </p:spPr>
      </p:pic>
      <p:pic>
        <p:nvPicPr>
          <p:cNvPr id="5" name="Picture 7" descr="A picture containing sitting, black, table, side&#10;&#10;Description generated with very high confidence">
            <a:extLst>
              <a:ext uri="{FF2B5EF4-FFF2-40B4-BE49-F238E27FC236}">
                <a16:creationId xmlns:a16="http://schemas.microsoft.com/office/drawing/2014/main" id="{822B4215-B20B-49E6-AA36-0537FBCF4F89}"/>
              </a:ext>
            </a:extLst>
          </p:cNvPr>
          <p:cNvPicPr>
            <a:picLocks noGrp="1" noChangeAspect="1"/>
          </p:cNvPicPr>
          <p:nvPr>
            <p:ph idx="1"/>
          </p:nvPr>
        </p:nvPicPr>
        <p:blipFill rotWithShape="1">
          <a:blip r:embed="rId5"/>
          <a:srcRect l="16202" t="4406" r="22124" b="5877"/>
          <a:stretch/>
        </p:blipFill>
        <p:spPr>
          <a:xfrm rot="5340000">
            <a:off x="7876343" y="1204576"/>
            <a:ext cx="3338688" cy="3630556"/>
          </a:xfrm>
        </p:spPr>
      </p:pic>
      <p:sp>
        <p:nvSpPr>
          <p:cNvPr id="12" name="TextBox 11">
            <a:extLst>
              <a:ext uri="{FF2B5EF4-FFF2-40B4-BE49-F238E27FC236}">
                <a16:creationId xmlns:a16="http://schemas.microsoft.com/office/drawing/2014/main" id="{84DF26AD-5A46-4AD6-9E81-671BF1361222}"/>
              </a:ext>
            </a:extLst>
          </p:cNvPr>
          <p:cNvSpPr txBox="1"/>
          <p:nvPr/>
        </p:nvSpPr>
        <p:spPr>
          <a:xfrm>
            <a:off x="7884720" y="4767362"/>
            <a:ext cx="332193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18: Final Concrete Colors</a:t>
            </a:r>
          </a:p>
          <a:p>
            <a:pPr algn="ctr"/>
            <a:r>
              <a:rPr lang="en-US" sz="1200"/>
              <a:t>Photo Credit: Conrad S. </a:t>
            </a:r>
          </a:p>
        </p:txBody>
      </p:sp>
      <p:sp>
        <p:nvSpPr>
          <p:cNvPr id="13" name="TextBox 12">
            <a:extLst>
              <a:ext uri="{FF2B5EF4-FFF2-40B4-BE49-F238E27FC236}">
                <a16:creationId xmlns:a16="http://schemas.microsoft.com/office/drawing/2014/main" id="{A8F2A01E-A281-40B6-8EB8-5C40FD15A6A8}"/>
              </a:ext>
            </a:extLst>
          </p:cNvPr>
          <p:cNvSpPr txBox="1"/>
          <p:nvPr/>
        </p:nvSpPr>
        <p:spPr>
          <a:xfrm>
            <a:off x="3704851" y="6286419"/>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17: 2% Trials</a:t>
            </a:r>
          </a:p>
          <a:p>
            <a:pPr algn="ctr"/>
            <a:r>
              <a:rPr lang="en-US" sz="1200">
                <a:ea typeface="+mn-lt"/>
                <a:cs typeface="+mn-lt"/>
              </a:rPr>
              <a:t>Photo Credit: Conrad S.  </a:t>
            </a:r>
            <a:endParaRPr lang="en-US" sz="1200"/>
          </a:p>
          <a:p>
            <a:pPr algn="ctr"/>
            <a:endParaRPr lang="en-US"/>
          </a:p>
          <a:p>
            <a:pPr algn="ctr"/>
            <a:endParaRPr lang="en-US"/>
          </a:p>
        </p:txBody>
      </p:sp>
      <p:sp>
        <p:nvSpPr>
          <p:cNvPr id="14" name="TextBox 13">
            <a:extLst>
              <a:ext uri="{FF2B5EF4-FFF2-40B4-BE49-F238E27FC236}">
                <a16:creationId xmlns:a16="http://schemas.microsoft.com/office/drawing/2014/main" id="{33A3DE25-95E3-44B6-86E9-BF972694970D}"/>
              </a:ext>
            </a:extLst>
          </p:cNvPr>
          <p:cNvSpPr txBox="1"/>
          <p:nvPr/>
        </p:nvSpPr>
        <p:spPr>
          <a:xfrm>
            <a:off x="407923" y="626630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16: 5% Color Trials</a:t>
            </a:r>
          </a:p>
          <a:p>
            <a:pPr algn="ctr"/>
            <a:r>
              <a:rPr lang="en-US" sz="1200"/>
              <a:t>Photo Credit: Conrad S. </a:t>
            </a:r>
          </a:p>
        </p:txBody>
      </p:sp>
      <p:sp>
        <p:nvSpPr>
          <p:cNvPr id="15" name="Title 1">
            <a:extLst>
              <a:ext uri="{FF2B5EF4-FFF2-40B4-BE49-F238E27FC236}">
                <a16:creationId xmlns:a16="http://schemas.microsoft.com/office/drawing/2014/main" id="{29971035-3D34-4A8A-9A9F-7E624A4480EB}"/>
              </a:ext>
            </a:extLst>
          </p:cNvPr>
          <p:cNvSpPr>
            <a:spLocks noGrp="1"/>
          </p:cNvSpPr>
          <p:nvPr>
            <p:ph type="title"/>
          </p:nvPr>
        </p:nvSpPr>
        <p:spPr>
          <a:xfrm>
            <a:off x="706468" y="-35613"/>
            <a:ext cx="10353762" cy="970450"/>
          </a:xfrm>
        </p:spPr>
        <p:txBody>
          <a:bodyPr/>
          <a:lstStyle/>
          <a:p>
            <a:r>
              <a:rPr lang="en-US"/>
              <a:t>Task 1: Alternative Mix Designs Cont.</a:t>
            </a:r>
          </a:p>
        </p:txBody>
      </p:sp>
    </p:spTree>
    <p:extLst>
      <p:ext uri="{BB962C8B-B14F-4D97-AF65-F5344CB8AC3E}">
        <p14:creationId xmlns:p14="http://schemas.microsoft.com/office/powerpoint/2010/main" val="3998177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1B0E6-5E14-42B4-8B15-786532CA7B91}"/>
              </a:ext>
            </a:extLst>
          </p:cNvPr>
          <p:cNvSpPr>
            <a:spLocks noGrp="1"/>
          </p:cNvSpPr>
          <p:nvPr>
            <p:ph type="title"/>
          </p:nvPr>
        </p:nvSpPr>
        <p:spPr>
          <a:xfrm>
            <a:off x="919119" y="-62276"/>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1: Final Mix Quantities </a:t>
            </a:r>
            <a:endParaRPr lang="en-US"/>
          </a:p>
        </p:txBody>
      </p:sp>
      <p:graphicFrame>
        <p:nvGraphicFramePr>
          <p:cNvPr id="5" name="Table 5">
            <a:extLst>
              <a:ext uri="{FF2B5EF4-FFF2-40B4-BE49-F238E27FC236}">
                <a16:creationId xmlns:a16="http://schemas.microsoft.com/office/drawing/2014/main" id="{E8D0CC5D-D2A9-4541-A3F5-4C03681E69A3}"/>
              </a:ext>
            </a:extLst>
          </p:cNvPr>
          <p:cNvGraphicFramePr>
            <a:graphicFrameLocks noGrp="1"/>
          </p:cNvGraphicFramePr>
          <p:nvPr>
            <p:ph idx="1"/>
            <p:extLst>
              <p:ext uri="{D42A27DB-BD31-4B8C-83A1-F6EECF244321}">
                <p14:modId xmlns:p14="http://schemas.microsoft.com/office/powerpoint/2010/main" val="1595553501"/>
              </p:ext>
            </p:extLst>
          </p:nvPr>
        </p:nvGraphicFramePr>
        <p:xfrm>
          <a:off x="503741" y="709228"/>
          <a:ext cx="4601634" cy="6035040"/>
        </p:xfrm>
        <a:graphic>
          <a:graphicData uri="http://schemas.openxmlformats.org/drawingml/2006/table">
            <a:tbl>
              <a:tblPr firstRow="1" firstCol="1" bandRow="1">
                <a:tableStyleId>{5C22544A-7EE6-4342-B048-85BDC9FD1C3A}</a:tableStyleId>
              </a:tblPr>
              <a:tblGrid>
                <a:gridCol w="2524182">
                  <a:extLst>
                    <a:ext uri="{9D8B030D-6E8A-4147-A177-3AD203B41FA5}">
                      <a16:colId xmlns:a16="http://schemas.microsoft.com/office/drawing/2014/main" val="3785750678"/>
                    </a:ext>
                  </a:extLst>
                </a:gridCol>
                <a:gridCol w="2077452">
                  <a:extLst>
                    <a:ext uri="{9D8B030D-6E8A-4147-A177-3AD203B41FA5}">
                      <a16:colId xmlns:a16="http://schemas.microsoft.com/office/drawing/2014/main" val="2215369699"/>
                    </a:ext>
                  </a:extLst>
                </a:gridCol>
              </a:tblGrid>
              <a:tr h="360218">
                <a:tc gridSpan="2">
                  <a:txBody>
                    <a:bodyPr/>
                    <a:lstStyle/>
                    <a:p>
                      <a:pPr algn="ctr"/>
                      <a:r>
                        <a:rPr lang="en-US"/>
                        <a:t>Table 6: Solid Materials</a:t>
                      </a:r>
                    </a:p>
                  </a:txBody>
                  <a:tcPr anchor="ctr"/>
                </a:tc>
                <a:tc hMerge="1">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a:p>
                  </a:txBody>
                  <a:tcPr/>
                </a:tc>
                <a:extLst>
                  <a:ext uri="{0D108BD9-81ED-4DB2-BD59-A6C34878D82A}">
                    <a16:rowId xmlns:a16="http://schemas.microsoft.com/office/drawing/2014/main" val="1065112508"/>
                  </a:ext>
                </a:extLst>
              </a:tr>
              <a:tr h="360218">
                <a:tc>
                  <a:txBody>
                    <a:bodyPr/>
                    <a:lstStyle/>
                    <a:p>
                      <a:r>
                        <a:rPr lang="en-US" b="1" u="none"/>
                        <a:t>Materials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a:solidFill>
                            <a:schemeClr val="tx1"/>
                          </a:solidFill>
                        </a:rPr>
                        <a:t>Quantity (lb/cyd)</a:t>
                      </a:r>
                    </a:p>
                  </a:txBody>
                  <a:tcPr>
                    <a:solidFill>
                      <a:schemeClr val="accent1"/>
                    </a:solidFill>
                  </a:tcPr>
                </a:tc>
                <a:extLst>
                  <a:ext uri="{0D108BD9-81ED-4DB2-BD59-A6C34878D82A}">
                    <a16:rowId xmlns:a16="http://schemas.microsoft.com/office/drawing/2014/main" val="3038466665"/>
                  </a:ext>
                </a:extLst>
              </a:tr>
              <a:tr h="360218">
                <a:tc>
                  <a:txBody>
                    <a:bodyPr/>
                    <a:lstStyle/>
                    <a:p>
                      <a:r>
                        <a:rPr lang="en-US" b="0"/>
                        <a:t>White Cement </a:t>
                      </a:r>
                    </a:p>
                  </a:txBody>
                  <a:tcPr/>
                </a:tc>
                <a:tc>
                  <a:txBody>
                    <a:bodyPr/>
                    <a:lstStyle/>
                    <a:p>
                      <a:pPr algn="ctr"/>
                      <a:r>
                        <a:rPr lang="en-US"/>
                        <a:t>340</a:t>
                      </a:r>
                    </a:p>
                  </a:txBody>
                  <a:tcPr anchor="ctr"/>
                </a:tc>
                <a:extLst>
                  <a:ext uri="{0D108BD9-81ED-4DB2-BD59-A6C34878D82A}">
                    <a16:rowId xmlns:a16="http://schemas.microsoft.com/office/drawing/2014/main" val="3484127178"/>
                  </a:ext>
                </a:extLst>
              </a:tr>
              <a:tr h="360218">
                <a:tc>
                  <a:txBody>
                    <a:bodyPr/>
                    <a:lstStyle/>
                    <a:p>
                      <a:r>
                        <a:rPr lang="en-US" b="0"/>
                        <a:t>Class F Fly Ash </a:t>
                      </a:r>
                    </a:p>
                  </a:txBody>
                  <a:tcPr/>
                </a:tc>
                <a:tc>
                  <a:txBody>
                    <a:bodyPr/>
                    <a:lstStyle/>
                    <a:p>
                      <a:pPr algn="ctr"/>
                      <a:r>
                        <a:rPr lang="en-US"/>
                        <a:t>180</a:t>
                      </a:r>
                    </a:p>
                  </a:txBody>
                  <a:tcPr anchor="ctr"/>
                </a:tc>
                <a:extLst>
                  <a:ext uri="{0D108BD9-81ED-4DB2-BD59-A6C34878D82A}">
                    <a16:rowId xmlns:a16="http://schemas.microsoft.com/office/drawing/2014/main" val="2827724629"/>
                  </a:ext>
                </a:extLst>
              </a:tr>
              <a:tr h="630382">
                <a:tc>
                  <a:txBody>
                    <a:bodyPr/>
                    <a:lstStyle/>
                    <a:p>
                      <a:r>
                        <a:rPr lang="en-US" b="0"/>
                        <a:t>Waterproofing Admixture</a:t>
                      </a:r>
                    </a:p>
                  </a:txBody>
                  <a:tcPr/>
                </a:tc>
                <a:tc>
                  <a:txBody>
                    <a:bodyPr/>
                    <a:lstStyle/>
                    <a:p>
                      <a:pPr algn="ctr"/>
                      <a:r>
                        <a:rPr lang="en-US"/>
                        <a:t>6.8</a:t>
                      </a:r>
                    </a:p>
                  </a:txBody>
                  <a:tcPr anchor="ctr"/>
                </a:tc>
                <a:extLst>
                  <a:ext uri="{0D108BD9-81ED-4DB2-BD59-A6C34878D82A}">
                    <a16:rowId xmlns:a16="http://schemas.microsoft.com/office/drawing/2014/main" val="3505268485"/>
                  </a:ext>
                </a:extLst>
              </a:tr>
              <a:tr h="360218">
                <a:tc>
                  <a:txBody>
                    <a:bodyPr/>
                    <a:lstStyle/>
                    <a:p>
                      <a:r>
                        <a:rPr lang="en-US" b="0"/>
                        <a:t>Silica Fume</a:t>
                      </a:r>
                    </a:p>
                  </a:txBody>
                  <a:tcPr/>
                </a:tc>
                <a:tc>
                  <a:txBody>
                    <a:bodyPr/>
                    <a:lstStyle/>
                    <a:p>
                      <a:pPr algn="ctr"/>
                      <a:r>
                        <a:rPr lang="en-US"/>
                        <a:t>90</a:t>
                      </a:r>
                    </a:p>
                  </a:txBody>
                  <a:tcPr anchor="ctr"/>
                </a:tc>
                <a:extLst>
                  <a:ext uri="{0D108BD9-81ED-4DB2-BD59-A6C34878D82A}">
                    <a16:rowId xmlns:a16="http://schemas.microsoft.com/office/drawing/2014/main" val="496772497"/>
                  </a:ext>
                </a:extLst>
              </a:tr>
              <a:tr h="360218">
                <a:tc>
                  <a:txBody>
                    <a:bodyPr/>
                    <a:lstStyle/>
                    <a:p>
                      <a:r>
                        <a:rPr lang="en-US" b="0" err="1"/>
                        <a:t>Poraver</a:t>
                      </a:r>
                      <a:r>
                        <a:rPr lang="en-US" b="0"/>
                        <a:t> (1-2 mm)</a:t>
                      </a:r>
                    </a:p>
                  </a:txBody>
                  <a:tcPr/>
                </a:tc>
                <a:tc>
                  <a:txBody>
                    <a:bodyPr/>
                    <a:lstStyle/>
                    <a:p>
                      <a:pPr algn="ctr"/>
                      <a:r>
                        <a:rPr lang="en-US"/>
                        <a:t>160</a:t>
                      </a:r>
                    </a:p>
                  </a:txBody>
                  <a:tcPr anchor="ctr"/>
                </a:tc>
                <a:extLst>
                  <a:ext uri="{0D108BD9-81ED-4DB2-BD59-A6C34878D82A}">
                    <a16:rowId xmlns:a16="http://schemas.microsoft.com/office/drawing/2014/main" val="3676896778"/>
                  </a:ext>
                </a:extLst>
              </a:tr>
              <a:tr h="360218">
                <a:tc>
                  <a:txBody>
                    <a:bodyPr/>
                    <a:lstStyle/>
                    <a:p>
                      <a:r>
                        <a:rPr lang="en-US" b="0" err="1"/>
                        <a:t>Poraver</a:t>
                      </a:r>
                      <a:r>
                        <a:rPr lang="en-US" b="0"/>
                        <a:t> (0.1-0.3 mm)</a:t>
                      </a:r>
                    </a:p>
                  </a:txBody>
                  <a:tcPr/>
                </a:tc>
                <a:tc>
                  <a:txBody>
                    <a:bodyPr/>
                    <a:lstStyle/>
                    <a:p>
                      <a:pPr algn="ctr"/>
                      <a:r>
                        <a:rPr lang="en-US"/>
                        <a:t>70</a:t>
                      </a:r>
                    </a:p>
                  </a:txBody>
                  <a:tcPr anchor="ctr"/>
                </a:tc>
                <a:extLst>
                  <a:ext uri="{0D108BD9-81ED-4DB2-BD59-A6C34878D82A}">
                    <a16:rowId xmlns:a16="http://schemas.microsoft.com/office/drawing/2014/main" val="514076059"/>
                  </a:ext>
                </a:extLst>
              </a:tr>
              <a:tr h="360218">
                <a:tc>
                  <a:txBody>
                    <a:bodyPr/>
                    <a:lstStyle/>
                    <a:p>
                      <a:pPr lvl="0">
                        <a:buNone/>
                      </a:pPr>
                      <a:r>
                        <a:rPr lang="en-US" b="0" err="1"/>
                        <a:t>Poraver</a:t>
                      </a:r>
                      <a:r>
                        <a:rPr lang="en-US" b="0"/>
                        <a:t> (0.25-0.5 mm)</a:t>
                      </a:r>
                    </a:p>
                  </a:txBody>
                  <a:tcPr/>
                </a:tc>
                <a:tc>
                  <a:txBody>
                    <a:bodyPr/>
                    <a:lstStyle/>
                    <a:p>
                      <a:pPr lvl="0" algn="ctr">
                        <a:buNone/>
                      </a:pPr>
                      <a:r>
                        <a:rPr lang="en-US"/>
                        <a:t>120</a:t>
                      </a:r>
                    </a:p>
                  </a:txBody>
                  <a:tcPr anchor="ctr"/>
                </a:tc>
                <a:extLst>
                  <a:ext uri="{0D108BD9-81ED-4DB2-BD59-A6C34878D82A}">
                    <a16:rowId xmlns:a16="http://schemas.microsoft.com/office/drawing/2014/main" val="1001487590"/>
                  </a:ext>
                </a:extLst>
              </a:tr>
              <a:tr h="360218">
                <a:tc>
                  <a:txBody>
                    <a:bodyPr/>
                    <a:lstStyle/>
                    <a:p>
                      <a:pPr lvl="0">
                        <a:buNone/>
                      </a:pPr>
                      <a:r>
                        <a:rPr lang="en-US" b="0"/>
                        <a:t>UL-FGA (#8-#200)</a:t>
                      </a:r>
                    </a:p>
                  </a:txBody>
                  <a:tcPr/>
                </a:tc>
                <a:tc>
                  <a:txBody>
                    <a:bodyPr/>
                    <a:lstStyle/>
                    <a:p>
                      <a:pPr lvl="0" algn="ctr">
                        <a:buNone/>
                      </a:pPr>
                      <a:r>
                        <a:rPr lang="en-US"/>
                        <a:t>190</a:t>
                      </a:r>
                    </a:p>
                  </a:txBody>
                  <a:tcPr anchor="ctr"/>
                </a:tc>
                <a:extLst>
                  <a:ext uri="{0D108BD9-81ED-4DB2-BD59-A6C34878D82A}">
                    <a16:rowId xmlns:a16="http://schemas.microsoft.com/office/drawing/2014/main" val="3074151700"/>
                  </a:ext>
                </a:extLst>
              </a:tr>
              <a:tr h="360218">
                <a:tc>
                  <a:txBody>
                    <a:bodyPr/>
                    <a:lstStyle/>
                    <a:p>
                      <a:pPr lvl="0">
                        <a:buNone/>
                      </a:pPr>
                      <a:r>
                        <a:rPr lang="en-US" b="0" err="1"/>
                        <a:t>Utelite</a:t>
                      </a:r>
                      <a:r>
                        <a:rPr lang="en-US" b="0"/>
                        <a:t> Fines (#4-#20)</a:t>
                      </a:r>
                    </a:p>
                  </a:txBody>
                  <a:tcPr/>
                </a:tc>
                <a:tc>
                  <a:txBody>
                    <a:bodyPr/>
                    <a:lstStyle/>
                    <a:p>
                      <a:pPr lvl="0" algn="ctr">
                        <a:buNone/>
                      </a:pPr>
                      <a:r>
                        <a:rPr lang="en-US"/>
                        <a:t>30</a:t>
                      </a:r>
                    </a:p>
                  </a:txBody>
                  <a:tcPr anchor="ctr"/>
                </a:tc>
                <a:extLst>
                  <a:ext uri="{0D108BD9-81ED-4DB2-BD59-A6C34878D82A}">
                    <a16:rowId xmlns:a16="http://schemas.microsoft.com/office/drawing/2014/main" val="83545079"/>
                  </a:ext>
                </a:extLst>
              </a:tr>
              <a:tr h="630382">
                <a:tc>
                  <a:txBody>
                    <a:bodyPr/>
                    <a:lstStyle/>
                    <a:p>
                      <a:pPr lvl="0">
                        <a:buNone/>
                      </a:pPr>
                      <a:r>
                        <a:rPr lang="en-US" b="0" err="1"/>
                        <a:t>Utelite</a:t>
                      </a:r>
                      <a:r>
                        <a:rPr lang="en-US" b="0"/>
                        <a:t> #10 Mesh (#50-#200)</a:t>
                      </a:r>
                    </a:p>
                  </a:txBody>
                  <a:tcPr/>
                </a:tc>
                <a:tc>
                  <a:txBody>
                    <a:bodyPr/>
                    <a:lstStyle/>
                    <a:p>
                      <a:pPr lvl="0" algn="ctr">
                        <a:buNone/>
                      </a:pPr>
                      <a:r>
                        <a:rPr lang="en-US"/>
                        <a:t>30</a:t>
                      </a:r>
                    </a:p>
                  </a:txBody>
                  <a:tcPr anchor="ctr"/>
                </a:tc>
                <a:extLst>
                  <a:ext uri="{0D108BD9-81ED-4DB2-BD59-A6C34878D82A}">
                    <a16:rowId xmlns:a16="http://schemas.microsoft.com/office/drawing/2014/main" val="1383682676"/>
                  </a:ext>
                </a:extLst>
              </a:tr>
              <a:tr h="360218">
                <a:tc>
                  <a:txBody>
                    <a:bodyPr/>
                    <a:lstStyle/>
                    <a:p>
                      <a:pPr lvl="0">
                        <a:buNone/>
                      </a:pPr>
                      <a:r>
                        <a:rPr lang="en-US" b="0" err="1"/>
                        <a:t>Utelite</a:t>
                      </a:r>
                      <a:r>
                        <a:rPr lang="en-US" b="0"/>
                        <a:t> Crushed Fines</a:t>
                      </a:r>
                    </a:p>
                  </a:txBody>
                  <a:tcPr/>
                </a:tc>
                <a:tc>
                  <a:txBody>
                    <a:bodyPr/>
                    <a:lstStyle/>
                    <a:p>
                      <a:pPr lvl="0" algn="ctr">
                        <a:buNone/>
                      </a:pPr>
                      <a:r>
                        <a:rPr lang="en-US"/>
                        <a:t>30</a:t>
                      </a:r>
                    </a:p>
                  </a:txBody>
                  <a:tcPr anchor="ctr"/>
                </a:tc>
                <a:extLst>
                  <a:ext uri="{0D108BD9-81ED-4DB2-BD59-A6C34878D82A}">
                    <a16:rowId xmlns:a16="http://schemas.microsoft.com/office/drawing/2014/main" val="3533116099"/>
                  </a:ext>
                </a:extLst>
              </a:tr>
              <a:tr h="360218">
                <a:tc>
                  <a:txBody>
                    <a:bodyPr/>
                    <a:lstStyle/>
                    <a:p>
                      <a:pPr lvl="0">
                        <a:buNone/>
                      </a:pPr>
                      <a:r>
                        <a:rPr lang="en-US" b="0" err="1"/>
                        <a:t>MasterFiber</a:t>
                      </a:r>
                      <a:r>
                        <a:rPr lang="en-US" b="0"/>
                        <a:t> M100</a:t>
                      </a:r>
                    </a:p>
                  </a:txBody>
                  <a:tcPr/>
                </a:tc>
                <a:tc>
                  <a:txBody>
                    <a:bodyPr/>
                    <a:lstStyle/>
                    <a:p>
                      <a:pPr lvl="0" algn="ctr">
                        <a:buNone/>
                      </a:pPr>
                      <a:r>
                        <a:rPr lang="en-US"/>
                        <a:t>0.5</a:t>
                      </a:r>
                    </a:p>
                  </a:txBody>
                  <a:tcPr anchor="ctr"/>
                </a:tc>
                <a:extLst>
                  <a:ext uri="{0D108BD9-81ED-4DB2-BD59-A6C34878D82A}">
                    <a16:rowId xmlns:a16="http://schemas.microsoft.com/office/drawing/2014/main" val="2420819283"/>
                  </a:ext>
                </a:extLst>
              </a:tr>
              <a:tr h="360218">
                <a:tc>
                  <a:txBody>
                    <a:bodyPr/>
                    <a:lstStyle/>
                    <a:p>
                      <a:pPr lvl="0">
                        <a:buNone/>
                      </a:pPr>
                      <a:r>
                        <a:rPr lang="en-US" b="0" err="1"/>
                        <a:t>Interstar</a:t>
                      </a:r>
                      <a:r>
                        <a:rPr lang="en-US" b="0"/>
                        <a:t> Blue Color</a:t>
                      </a:r>
                    </a:p>
                  </a:txBody>
                  <a:tcPr/>
                </a:tc>
                <a:tc>
                  <a:txBody>
                    <a:bodyPr/>
                    <a:lstStyle/>
                    <a:p>
                      <a:pPr lvl="0" algn="ctr">
                        <a:buNone/>
                      </a:pPr>
                      <a:r>
                        <a:rPr lang="en-US"/>
                        <a:t>37.01</a:t>
                      </a:r>
                    </a:p>
                  </a:txBody>
                  <a:tcPr anchor="ctr"/>
                </a:tc>
                <a:extLst>
                  <a:ext uri="{0D108BD9-81ED-4DB2-BD59-A6C34878D82A}">
                    <a16:rowId xmlns:a16="http://schemas.microsoft.com/office/drawing/2014/main" val="4003858344"/>
                  </a:ext>
                </a:extLst>
              </a:tr>
            </a:tbl>
          </a:graphicData>
        </a:graphic>
      </p:graphicFrame>
      <p:sp>
        <p:nvSpPr>
          <p:cNvPr id="4" name="Slide Number Placeholder 3">
            <a:extLst>
              <a:ext uri="{FF2B5EF4-FFF2-40B4-BE49-F238E27FC236}">
                <a16:creationId xmlns:a16="http://schemas.microsoft.com/office/drawing/2014/main" id="{1ABCC8EC-77EF-4F53-B287-ED12F08C8289}"/>
              </a:ext>
            </a:extLst>
          </p:cNvPr>
          <p:cNvSpPr>
            <a:spLocks noGrp="1"/>
          </p:cNvSpPr>
          <p:nvPr>
            <p:ph type="sldNum" sz="quarter" idx="12"/>
          </p:nvPr>
        </p:nvSpPr>
        <p:spPr/>
        <p:txBody>
          <a:bodyPr/>
          <a:lstStyle/>
          <a:p>
            <a:fld id="{51FB18F3-0B29-4B2E-BD23-50950B937FFF}" type="slidenum">
              <a:rPr lang="en-US" smtClean="0"/>
              <a:t>14</a:t>
            </a:fld>
            <a:endParaRPr lang="en-US"/>
          </a:p>
        </p:txBody>
      </p:sp>
      <p:graphicFrame>
        <p:nvGraphicFramePr>
          <p:cNvPr id="6" name="Table 5">
            <a:extLst>
              <a:ext uri="{FF2B5EF4-FFF2-40B4-BE49-F238E27FC236}">
                <a16:creationId xmlns:a16="http://schemas.microsoft.com/office/drawing/2014/main" id="{3C396981-0963-4114-B832-1B32FA742E18}"/>
              </a:ext>
            </a:extLst>
          </p:cNvPr>
          <p:cNvGraphicFramePr>
            <a:graphicFrameLocks noGrp="1"/>
          </p:cNvGraphicFramePr>
          <p:nvPr>
            <p:extLst>
              <p:ext uri="{D42A27DB-BD31-4B8C-83A1-F6EECF244321}">
                <p14:modId xmlns:p14="http://schemas.microsoft.com/office/powerpoint/2010/main" val="2723977387"/>
              </p:ext>
            </p:extLst>
          </p:nvPr>
        </p:nvGraphicFramePr>
        <p:xfrm>
          <a:off x="5508049" y="739967"/>
          <a:ext cx="5181079" cy="2659936"/>
        </p:xfrm>
        <a:graphic>
          <a:graphicData uri="http://schemas.openxmlformats.org/drawingml/2006/table">
            <a:tbl>
              <a:tblPr firstRow="1" firstCol="1" bandRow="1">
                <a:tableStyleId>{5C22544A-7EE6-4342-B048-85BDC9FD1C3A}</a:tableStyleId>
              </a:tblPr>
              <a:tblGrid>
                <a:gridCol w="2791694">
                  <a:extLst>
                    <a:ext uri="{9D8B030D-6E8A-4147-A177-3AD203B41FA5}">
                      <a16:colId xmlns:a16="http://schemas.microsoft.com/office/drawing/2014/main" val="1843596086"/>
                    </a:ext>
                  </a:extLst>
                </a:gridCol>
                <a:gridCol w="2389385">
                  <a:extLst>
                    <a:ext uri="{9D8B030D-6E8A-4147-A177-3AD203B41FA5}">
                      <a16:colId xmlns:a16="http://schemas.microsoft.com/office/drawing/2014/main" val="4198488309"/>
                    </a:ext>
                  </a:extLst>
                </a:gridCol>
              </a:tblGrid>
              <a:tr h="369848">
                <a:tc gridSpan="2">
                  <a:txBody>
                    <a:bodyPr/>
                    <a:lstStyle/>
                    <a:p>
                      <a:pPr algn="ctr"/>
                      <a:r>
                        <a:rPr lang="en-US"/>
                        <a:t>Table 7: Liquid Materials</a:t>
                      </a:r>
                    </a:p>
                  </a:txBody>
                  <a:tcPr anchor="ctr"/>
                </a:tc>
                <a:tc hMerge="1">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a:p>
                  </a:txBody>
                  <a:tcPr/>
                </a:tc>
                <a:extLst>
                  <a:ext uri="{0D108BD9-81ED-4DB2-BD59-A6C34878D82A}">
                    <a16:rowId xmlns:a16="http://schemas.microsoft.com/office/drawing/2014/main" val="1736357092"/>
                  </a:ext>
                </a:extLst>
              </a:tr>
              <a:tr h="369848">
                <a:tc>
                  <a:txBody>
                    <a:bodyPr/>
                    <a:lstStyle/>
                    <a:p>
                      <a:r>
                        <a:rPr lang="en-US" u="none"/>
                        <a:t>Materials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a:solidFill>
                            <a:schemeClr val="tx1"/>
                          </a:solidFill>
                        </a:rPr>
                        <a:t>Quantity (fl. oz/cwt)</a:t>
                      </a:r>
                    </a:p>
                  </a:txBody>
                  <a:tcPr>
                    <a:solidFill>
                      <a:schemeClr val="accent1"/>
                    </a:solidFill>
                  </a:tcPr>
                </a:tc>
                <a:extLst>
                  <a:ext uri="{0D108BD9-81ED-4DB2-BD59-A6C34878D82A}">
                    <a16:rowId xmlns:a16="http://schemas.microsoft.com/office/drawing/2014/main" val="594645218"/>
                  </a:ext>
                </a:extLst>
              </a:tr>
              <a:tr h="638367">
                <a:tc>
                  <a:txBody>
                    <a:bodyPr/>
                    <a:lstStyle/>
                    <a:p>
                      <a:r>
                        <a:rPr lang="en-US" b="0"/>
                        <a:t>MasterSet </a:t>
                      </a:r>
                      <a:r>
                        <a:rPr lang="en-US" b="0" err="1"/>
                        <a:t>Delvo</a:t>
                      </a:r>
                      <a:r>
                        <a:rPr lang="en-US" b="0"/>
                        <a:t> (Retarder)</a:t>
                      </a:r>
                    </a:p>
                  </a:txBody>
                  <a:tcPr/>
                </a:tc>
                <a:tc>
                  <a:txBody>
                    <a:bodyPr/>
                    <a:lstStyle/>
                    <a:p>
                      <a:pPr algn="ctr"/>
                      <a:r>
                        <a:rPr lang="en-US"/>
                        <a:t>5</a:t>
                      </a:r>
                    </a:p>
                  </a:txBody>
                  <a:tcPr anchor="ctr"/>
                </a:tc>
                <a:extLst>
                  <a:ext uri="{0D108BD9-81ED-4DB2-BD59-A6C34878D82A}">
                    <a16:rowId xmlns:a16="http://schemas.microsoft.com/office/drawing/2014/main" val="1650546734"/>
                  </a:ext>
                </a:extLst>
              </a:tr>
              <a:tr h="638367">
                <a:tc>
                  <a:txBody>
                    <a:bodyPr/>
                    <a:lstStyle/>
                    <a:p>
                      <a:r>
                        <a:rPr lang="en-US" b="0"/>
                        <a:t>Master </a:t>
                      </a:r>
                      <a:r>
                        <a:rPr lang="en-US" b="0" err="1"/>
                        <a:t>Glenium</a:t>
                      </a:r>
                      <a:r>
                        <a:rPr lang="en-US" b="0"/>
                        <a:t> 7500 (Water Reducer)</a:t>
                      </a:r>
                    </a:p>
                  </a:txBody>
                  <a:tcPr/>
                </a:tc>
                <a:tc>
                  <a:txBody>
                    <a:bodyPr/>
                    <a:lstStyle/>
                    <a:p>
                      <a:pPr algn="ctr"/>
                      <a:r>
                        <a:rPr lang="en-US"/>
                        <a:t>14</a:t>
                      </a:r>
                    </a:p>
                  </a:txBody>
                  <a:tcPr anchor="ctr"/>
                </a:tc>
                <a:extLst>
                  <a:ext uri="{0D108BD9-81ED-4DB2-BD59-A6C34878D82A}">
                    <a16:rowId xmlns:a16="http://schemas.microsoft.com/office/drawing/2014/main" val="2934875069"/>
                  </a:ext>
                </a:extLst>
              </a:tr>
              <a:tr h="638367">
                <a:tc>
                  <a:txBody>
                    <a:bodyPr/>
                    <a:lstStyle/>
                    <a:p>
                      <a:r>
                        <a:rPr lang="en-US" b="0" err="1"/>
                        <a:t>MasterLife</a:t>
                      </a:r>
                      <a:r>
                        <a:rPr lang="en-US" b="0"/>
                        <a:t> SRA 35 (Shrinkage Reducer)</a:t>
                      </a:r>
                    </a:p>
                  </a:txBody>
                  <a:tcPr/>
                </a:tc>
                <a:tc>
                  <a:txBody>
                    <a:bodyPr/>
                    <a:lstStyle/>
                    <a:p>
                      <a:pPr algn="ctr"/>
                      <a:r>
                        <a:rPr lang="en-US"/>
                        <a:t>5</a:t>
                      </a:r>
                    </a:p>
                  </a:txBody>
                  <a:tcPr anchor="ctr"/>
                </a:tc>
                <a:extLst>
                  <a:ext uri="{0D108BD9-81ED-4DB2-BD59-A6C34878D82A}">
                    <a16:rowId xmlns:a16="http://schemas.microsoft.com/office/drawing/2014/main" val="3669287454"/>
                  </a:ext>
                </a:extLst>
              </a:tr>
            </a:tbl>
          </a:graphicData>
        </a:graphic>
      </p:graphicFrame>
      <p:pic>
        <p:nvPicPr>
          <p:cNvPr id="3" name="Picture 6" descr="A bowl sitting on a counter&#10;&#10;Description generated with high confidence">
            <a:extLst>
              <a:ext uri="{FF2B5EF4-FFF2-40B4-BE49-F238E27FC236}">
                <a16:creationId xmlns:a16="http://schemas.microsoft.com/office/drawing/2014/main" id="{E8A96BF5-E78A-4F0A-866A-3F2BA162D3C8}"/>
              </a:ext>
            </a:extLst>
          </p:cNvPr>
          <p:cNvPicPr>
            <a:picLocks noChangeAspect="1"/>
          </p:cNvPicPr>
          <p:nvPr/>
        </p:nvPicPr>
        <p:blipFill rotWithShape="1">
          <a:blip r:embed="rId3"/>
          <a:srcRect l="13144" t="302" r="11634" b="27"/>
          <a:stretch/>
        </p:blipFill>
        <p:spPr>
          <a:xfrm rot="5340000">
            <a:off x="7190777" y="3815025"/>
            <a:ext cx="2439671" cy="2417157"/>
          </a:xfrm>
          <a:prstGeom prst="rect">
            <a:avLst/>
          </a:prstGeom>
        </p:spPr>
      </p:pic>
      <p:sp>
        <p:nvSpPr>
          <p:cNvPr id="8" name="TextBox 7">
            <a:extLst>
              <a:ext uri="{FF2B5EF4-FFF2-40B4-BE49-F238E27FC236}">
                <a16:creationId xmlns:a16="http://schemas.microsoft.com/office/drawing/2014/main" id="{205BA75B-E5DB-4F97-862C-4F1022AA5E12}"/>
              </a:ext>
            </a:extLst>
          </p:cNvPr>
          <p:cNvSpPr txBox="1"/>
          <p:nvPr/>
        </p:nvSpPr>
        <p:spPr>
          <a:xfrm>
            <a:off x="6605287" y="6267690"/>
            <a:ext cx="36209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19: Floating Concrete</a:t>
            </a:r>
            <a:endParaRPr lang="en-US"/>
          </a:p>
          <a:p>
            <a:pPr algn="ctr"/>
            <a:r>
              <a:rPr lang="en-US" sz="1200"/>
              <a:t>Photo Credit: Conrad S. </a:t>
            </a:r>
          </a:p>
        </p:txBody>
      </p:sp>
    </p:spTree>
    <p:extLst>
      <p:ext uri="{BB962C8B-B14F-4D97-AF65-F5344CB8AC3E}">
        <p14:creationId xmlns:p14="http://schemas.microsoft.com/office/powerpoint/2010/main" val="882358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85AF3-7FCA-4FC8-8A0F-FB234588BDD0}"/>
              </a:ext>
            </a:extLst>
          </p:cNvPr>
          <p:cNvSpPr>
            <a:spLocks noGrp="1"/>
          </p:cNvSpPr>
          <p:nvPr>
            <p:ph type="title"/>
          </p:nvPr>
        </p:nvSpPr>
        <p:spPr>
          <a:xfrm>
            <a:off x="923441" y="98385"/>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1: Concrete Strength Testing</a:t>
            </a:r>
            <a:endParaRPr lang="en-US"/>
          </a:p>
        </p:txBody>
      </p:sp>
      <p:pic>
        <p:nvPicPr>
          <p:cNvPr id="7" name="Picture 7" descr="A picture containing indoor, grater, computer, keyboard&#10;&#10;Description generated with very high confidence">
            <a:extLst>
              <a:ext uri="{FF2B5EF4-FFF2-40B4-BE49-F238E27FC236}">
                <a16:creationId xmlns:a16="http://schemas.microsoft.com/office/drawing/2014/main" id="{5C7DFD5B-EA5F-495D-B97D-0E00FF1A0393}"/>
              </a:ext>
            </a:extLst>
          </p:cNvPr>
          <p:cNvPicPr>
            <a:picLocks noGrp="1" noChangeAspect="1"/>
          </p:cNvPicPr>
          <p:nvPr>
            <p:ph idx="1"/>
          </p:nvPr>
        </p:nvPicPr>
        <p:blipFill>
          <a:blip r:embed="rId3"/>
          <a:stretch>
            <a:fillRect/>
          </a:stretch>
        </p:blipFill>
        <p:spPr>
          <a:xfrm rot="5400000">
            <a:off x="478428" y="1331757"/>
            <a:ext cx="2142330" cy="1608991"/>
          </a:xfrm>
        </p:spPr>
      </p:pic>
      <p:pic>
        <p:nvPicPr>
          <p:cNvPr id="13" name="Picture 13" descr="A picture containing indoor, building, sitting, black&#10;&#10;Description generated with very high confidence">
            <a:extLst>
              <a:ext uri="{FF2B5EF4-FFF2-40B4-BE49-F238E27FC236}">
                <a16:creationId xmlns:a16="http://schemas.microsoft.com/office/drawing/2014/main" id="{7F683E7F-A66E-4B61-9C6F-88509578544F}"/>
              </a:ext>
            </a:extLst>
          </p:cNvPr>
          <p:cNvPicPr>
            <a:picLocks noChangeAspect="1"/>
          </p:cNvPicPr>
          <p:nvPr/>
        </p:nvPicPr>
        <p:blipFill>
          <a:blip r:embed="rId4"/>
          <a:stretch>
            <a:fillRect/>
          </a:stretch>
        </p:blipFill>
        <p:spPr>
          <a:xfrm rot="5460000">
            <a:off x="367968" y="4184094"/>
            <a:ext cx="2368952" cy="1781876"/>
          </a:xfrm>
          <a:prstGeom prst="rect">
            <a:avLst/>
          </a:prstGeom>
        </p:spPr>
      </p:pic>
      <p:pic>
        <p:nvPicPr>
          <p:cNvPr id="15" name="Picture 15" descr="A picture containing indoor, table, kitchen, chair&#10;&#10;Description generated with very high confidence">
            <a:extLst>
              <a:ext uri="{FF2B5EF4-FFF2-40B4-BE49-F238E27FC236}">
                <a16:creationId xmlns:a16="http://schemas.microsoft.com/office/drawing/2014/main" id="{A73FDAA2-D3D6-4686-8F82-7E3DD6FA3AF9}"/>
              </a:ext>
            </a:extLst>
          </p:cNvPr>
          <p:cNvPicPr>
            <a:picLocks noChangeAspect="1"/>
          </p:cNvPicPr>
          <p:nvPr/>
        </p:nvPicPr>
        <p:blipFill>
          <a:blip r:embed="rId5"/>
          <a:stretch>
            <a:fillRect/>
          </a:stretch>
        </p:blipFill>
        <p:spPr>
          <a:xfrm rot="5400000">
            <a:off x="2947188" y="4072736"/>
            <a:ext cx="2511933" cy="1875837"/>
          </a:xfrm>
          <a:prstGeom prst="rect">
            <a:avLst/>
          </a:prstGeom>
        </p:spPr>
      </p:pic>
      <mc:AlternateContent xmlns:mc="http://schemas.openxmlformats.org/markup-compatibility/2006" xmlns:a14="http://schemas.microsoft.com/office/drawing/2010/main">
        <mc:Choice Requires="a14">
          <p:graphicFrame>
            <p:nvGraphicFramePr>
              <p:cNvPr id="3" name="Table 4">
                <a:extLst>
                  <a:ext uri="{FF2B5EF4-FFF2-40B4-BE49-F238E27FC236}">
                    <a16:creationId xmlns:a16="http://schemas.microsoft.com/office/drawing/2014/main" id="{431A3F78-1815-4BF9-A49F-386CB84511B4}"/>
                  </a:ext>
                </a:extLst>
              </p:cNvPr>
              <p:cNvGraphicFramePr>
                <a:graphicFrameLocks noGrp="1"/>
              </p:cNvGraphicFramePr>
              <p:nvPr>
                <p:extLst>
                  <p:ext uri="{D42A27DB-BD31-4B8C-83A1-F6EECF244321}">
                    <p14:modId xmlns:p14="http://schemas.microsoft.com/office/powerpoint/2010/main" val="2551646245"/>
                  </p:ext>
                </p:extLst>
              </p:nvPr>
            </p:nvGraphicFramePr>
            <p:xfrm>
              <a:off x="5881614" y="1866145"/>
              <a:ext cx="6024447" cy="3948715"/>
            </p:xfrm>
            <a:graphic>
              <a:graphicData uri="http://schemas.openxmlformats.org/drawingml/2006/table">
                <a:tbl>
                  <a:tblPr firstRow="1" bandRow="1">
                    <a:tableStyleId>{5C22544A-7EE6-4342-B048-85BDC9FD1C3A}</a:tableStyleId>
                  </a:tblPr>
                  <a:tblGrid>
                    <a:gridCol w="1845093">
                      <a:extLst>
                        <a:ext uri="{9D8B030D-6E8A-4147-A177-3AD203B41FA5}">
                          <a16:colId xmlns:a16="http://schemas.microsoft.com/office/drawing/2014/main" val="2445981023"/>
                        </a:ext>
                      </a:extLst>
                    </a:gridCol>
                    <a:gridCol w="2171205">
                      <a:extLst>
                        <a:ext uri="{9D8B030D-6E8A-4147-A177-3AD203B41FA5}">
                          <a16:colId xmlns:a16="http://schemas.microsoft.com/office/drawing/2014/main" val="1401797764"/>
                        </a:ext>
                      </a:extLst>
                    </a:gridCol>
                    <a:gridCol w="2008149">
                      <a:extLst>
                        <a:ext uri="{9D8B030D-6E8A-4147-A177-3AD203B41FA5}">
                          <a16:colId xmlns:a16="http://schemas.microsoft.com/office/drawing/2014/main" val="3020307144"/>
                        </a:ext>
                      </a:extLst>
                    </a:gridCol>
                  </a:tblGrid>
                  <a:tr h="410547">
                    <a:tc gridSpan="3">
                      <a:txBody>
                        <a:bodyPr/>
                        <a:lstStyle/>
                        <a:p>
                          <a:pPr algn="ctr"/>
                          <a:r>
                            <a:rPr lang="en-US"/>
                            <a:t>Table 8: Strength Results</a:t>
                          </a:r>
                        </a:p>
                      </a:txBody>
                      <a:tcPr anchor="ct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9431304"/>
                      </a:ext>
                    </a:extLst>
                  </a:tr>
                  <a:tr h="410547">
                    <a:tc>
                      <a:txBody>
                        <a:bodyPr/>
                        <a:lstStyle/>
                        <a:p>
                          <a:pPr algn="ctr"/>
                          <a:r>
                            <a:rPr lang="en-US"/>
                            <a:t>Concrete Mix</a:t>
                          </a:r>
                        </a:p>
                      </a:txBody>
                      <a:tcPr>
                        <a:solidFill>
                          <a:schemeClr val="accent1">
                            <a:lumMod val="60000"/>
                            <a:lumOff val="40000"/>
                          </a:schemeClr>
                        </a:solidFill>
                      </a:tcPr>
                    </a:tc>
                    <a:tc>
                      <a:txBody>
                        <a:bodyPr/>
                        <a:lstStyle/>
                        <a:p>
                          <a:pPr algn="ctr"/>
                          <a:r>
                            <a:rPr lang="en-US"/>
                            <a:t>Interior Mix (White)</a:t>
                          </a:r>
                        </a:p>
                      </a:txBody>
                      <a:tcPr>
                        <a:solidFill>
                          <a:schemeClr val="accent1">
                            <a:lumMod val="60000"/>
                            <a:lumOff val="40000"/>
                          </a:schemeClr>
                        </a:solidFill>
                      </a:tcPr>
                    </a:tc>
                    <a:tc>
                      <a:txBody>
                        <a:bodyPr/>
                        <a:lstStyle/>
                        <a:p>
                          <a:pPr algn="ctr"/>
                          <a:r>
                            <a:rPr lang="en-US"/>
                            <a:t>Exterior Mix (Blue)</a:t>
                          </a:r>
                        </a:p>
                      </a:txBody>
                      <a:tcPr>
                        <a:solidFill>
                          <a:schemeClr val="accent1">
                            <a:lumMod val="60000"/>
                            <a:lumOff val="40000"/>
                          </a:schemeClr>
                        </a:solidFill>
                      </a:tcPr>
                    </a:tc>
                    <a:extLst>
                      <a:ext uri="{0D108BD9-81ED-4DB2-BD59-A6C34878D82A}">
                        <a16:rowId xmlns:a16="http://schemas.microsoft.com/office/drawing/2014/main" val="4125099265"/>
                      </a:ext>
                    </a:extLst>
                  </a:tr>
                  <a:tr h="410547">
                    <a:tc>
                      <a:txBody>
                        <a:bodyPr/>
                        <a:lstStyle/>
                        <a:p>
                          <a:pPr algn="ctr"/>
                          <a:r>
                            <a:rPr lang="en-US"/>
                            <a:t>Unit weight </a:t>
                          </a:r>
                        </a:p>
                      </a:txBody>
                      <a:tcPr/>
                    </a:tc>
                    <a:tc>
                      <a:txBody>
                        <a:bodyPr/>
                        <a:lstStyle/>
                        <a:p>
                          <a:pPr algn="ctr"/>
                          <a:r>
                            <a:rPr lang="en-US"/>
                            <a:t>56.1 </a:t>
                          </a:r>
                          <a14:m>
                            <m:oMath xmlns:m="http://schemas.openxmlformats.org/officeDocument/2006/math">
                              <m:r>
                                <a:rPr lang="en-US" b="0" i="1" smtClean="0">
                                  <a:latin typeface="Cambria Math" panose="02040503050406030204" pitchFamily="18" charset="0"/>
                                </a:rPr>
                                <m:t>𝑙𝑏</m:t>
                              </m:r>
                              <m:r>
                                <a:rPr lang="en-US" b="0" i="1" smtClean="0">
                                  <a:latin typeface="Cambria Math" panose="02040503050406030204" pitchFamily="18" charset="0"/>
                                </a:rPr>
                                <m:t>/</m:t>
                              </m:r>
                              <m:r>
                                <a:rPr lang="en-US" b="0" i="1" smtClean="0">
                                  <a:latin typeface="Cambria Math" panose="02040503050406030204" pitchFamily="18" charset="0"/>
                                </a:rPr>
                                <m:t>𝑓</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𝑡</m:t>
                                  </m:r>
                                </m:e>
                                <m:sup>
                                  <m:r>
                                    <a:rPr lang="en-US" b="0" i="1" smtClean="0">
                                      <a:latin typeface="Cambria Math" panose="02040503050406030204" pitchFamily="18" charset="0"/>
                                    </a:rPr>
                                    <m:t>3</m:t>
                                  </m:r>
                                </m:sup>
                              </m:sSup>
                            </m:oMath>
                          </a14:m>
                          <a:endParaRPr lang="en-US"/>
                        </a:p>
                      </a:txBody>
                      <a:tcPr/>
                    </a:tc>
                    <a:tc>
                      <a:txBody>
                        <a:bodyPr/>
                        <a:lstStyle/>
                        <a:p>
                          <a:pPr algn="ctr"/>
                          <a:r>
                            <a:rPr lang="en-US"/>
                            <a:t>56.2 </a:t>
                          </a:r>
                          <a14:m>
                            <m:oMath xmlns:m="http://schemas.openxmlformats.org/officeDocument/2006/math">
                              <m:r>
                                <a:rPr lang="en-US" b="0" i="1" smtClean="0">
                                  <a:latin typeface="Cambria Math" panose="02040503050406030204" pitchFamily="18" charset="0"/>
                                </a:rPr>
                                <m:t>𝑙𝑏</m:t>
                              </m:r>
                              <m:r>
                                <a:rPr lang="en-US" b="0" i="1" smtClean="0">
                                  <a:latin typeface="Cambria Math" panose="02040503050406030204" pitchFamily="18" charset="0"/>
                                </a:rPr>
                                <m:t>/</m:t>
                              </m:r>
                              <m:r>
                                <a:rPr lang="en-US" b="0" i="1" smtClean="0">
                                  <a:latin typeface="Cambria Math" panose="02040503050406030204" pitchFamily="18" charset="0"/>
                                </a:rPr>
                                <m:t>𝑓</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𝑡</m:t>
                                  </m:r>
                                </m:e>
                                <m:sup>
                                  <m:r>
                                    <a:rPr lang="en-US" b="0" i="1" smtClean="0">
                                      <a:latin typeface="Cambria Math" panose="02040503050406030204" pitchFamily="18" charset="0"/>
                                    </a:rPr>
                                    <m:t>3</m:t>
                                  </m:r>
                                </m:sup>
                              </m:sSup>
                            </m:oMath>
                          </a14:m>
                          <a:endParaRPr lang="en-US"/>
                        </a:p>
                      </a:txBody>
                      <a:tcPr/>
                    </a:tc>
                    <a:extLst>
                      <a:ext uri="{0D108BD9-81ED-4DB2-BD59-A6C34878D82A}">
                        <a16:rowId xmlns:a16="http://schemas.microsoft.com/office/drawing/2014/main" val="743840886"/>
                      </a:ext>
                    </a:extLst>
                  </a:tr>
                  <a:tr h="718457">
                    <a:tc>
                      <a:txBody>
                        <a:bodyPr/>
                        <a:lstStyle/>
                        <a:p>
                          <a:pPr lvl="0" algn="ctr">
                            <a:buNone/>
                          </a:pPr>
                          <a:r>
                            <a:rPr lang="en-US"/>
                            <a:t>Compressive Strength ( 7 day)</a:t>
                          </a:r>
                        </a:p>
                      </a:txBody>
                      <a:tcPr/>
                    </a:tc>
                    <a:tc>
                      <a:txBody>
                        <a:bodyPr/>
                        <a:lstStyle/>
                        <a:p>
                          <a:pPr lvl="0" algn="ctr">
                            <a:buNone/>
                          </a:pPr>
                          <a:r>
                            <a:rPr lang="en-US"/>
                            <a:t>1140 psi</a:t>
                          </a:r>
                        </a:p>
                      </a:txBody>
                      <a:tcPr/>
                    </a:tc>
                    <a:tc>
                      <a:txBody>
                        <a:bodyPr/>
                        <a:lstStyle/>
                        <a:p>
                          <a:pPr lvl="0" algn="ctr">
                            <a:buNone/>
                          </a:pPr>
                          <a:r>
                            <a:rPr lang="en-US"/>
                            <a:t>1230 psi </a:t>
                          </a:r>
                        </a:p>
                      </a:txBody>
                      <a:tcPr/>
                    </a:tc>
                    <a:extLst>
                      <a:ext uri="{0D108BD9-81ED-4DB2-BD59-A6C34878D82A}">
                        <a16:rowId xmlns:a16="http://schemas.microsoft.com/office/drawing/2014/main" val="463708753"/>
                      </a:ext>
                    </a:extLst>
                  </a:tr>
                  <a:tr h="718457">
                    <a:tc>
                      <a:txBody>
                        <a:bodyPr/>
                        <a:lstStyle/>
                        <a:p>
                          <a:pPr algn="ctr"/>
                          <a:r>
                            <a:rPr lang="en-US"/>
                            <a:t>Compressive Strength (28 day)</a:t>
                          </a:r>
                        </a:p>
                      </a:txBody>
                      <a:tcPr/>
                    </a:tc>
                    <a:tc>
                      <a:txBody>
                        <a:bodyPr/>
                        <a:lstStyle/>
                        <a:p>
                          <a:pPr algn="ctr"/>
                          <a:r>
                            <a:rPr lang="en-US"/>
                            <a:t>2110 psi</a:t>
                          </a:r>
                        </a:p>
                      </a:txBody>
                      <a:tcPr/>
                    </a:tc>
                    <a:tc>
                      <a:txBody>
                        <a:bodyPr/>
                        <a:lstStyle/>
                        <a:p>
                          <a:pPr algn="ctr"/>
                          <a:r>
                            <a:rPr lang="en-US"/>
                            <a:t>2110 psi </a:t>
                          </a:r>
                        </a:p>
                      </a:txBody>
                      <a:tcPr/>
                    </a:tc>
                    <a:extLst>
                      <a:ext uri="{0D108BD9-81ED-4DB2-BD59-A6C34878D82A}">
                        <a16:rowId xmlns:a16="http://schemas.microsoft.com/office/drawing/2014/main" val="270767023"/>
                      </a:ext>
                    </a:extLst>
                  </a:tr>
                  <a:tr h="410547">
                    <a:tc>
                      <a:txBody>
                        <a:bodyPr/>
                        <a:lstStyle/>
                        <a:p>
                          <a:pPr algn="ctr"/>
                          <a:r>
                            <a:rPr lang="en-US"/>
                            <a:t>Tensile Strength </a:t>
                          </a:r>
                        </a:p>
                      </a:txBody>
                      <a:tcPr/>
                    </a:tc>
                    <a:tc>
                      <a:txBody>
                        <a:bodyPr/>
                        <a:lstStyle/>
                        <a:p>
                          <a:pPr algn="ctr"/>
                          <a:r>
                            <a:rPr lang="en-US"/>
                            <a:t>180 psi</a:t>
                          </a:r>
                        </a:p>
                      </a:txBody>
                      <a:tcPr/>
                    </a:tc>
                    <a:tc>
                      <a:txBody>
                        <a:bodyPr/>
                        <a:lstStyle/>
                        <a:p>
                          <a:pPr algn="ctr"/>
                          <a:r>
                            <a:rPr lang="en-US"/>
                            <a:t>180 psi </a:t>
                          </a:r>
                        </a:p>
                      </a:txBody>
                      <a:tcPr/>
                    </a:tc>
                    <a:extLst>
                      <a:ext uri="{0D108BD9-81ED-4DB2-BD59-A6C34878D82A}">
                        <a16:rowId xmlns:a16="http://schemas.microsoft.com/office/drawing/2014/main" val="871666558"/>
                      </a:ext>
                    </a:extLst>
                  </a:tr>
                  <a:tr h="410547">
                    <a:tc>
                      <a:txBody>
                        <a:bodyPr/>
                        <a:lstStyle/>
                        <a:p>
                          <a:pPr algn="ctr"/>
                          <a:r>
                            <a:rPr lang="en-US"/>
                            <a:t>Flexural Strength </a:t>
                          </a:r>
                        </a:p>
                      </a:txBody>
                      <a:tcPr/>
                    </a:tc>
                    <a:tc>
                      <a:txBody>
                        <a:bodyPr/>
                        <a:lstStyle/>
                        <a:p>
                          <a:pPr algn="ctr"/>
                          <a:r>
                            <a:rPr lang="en-US"/>
                            <a:t>2080 psi</a:t>
                          </a:r>
                        </a:p>
                      </a:txBody>
                      <a:tcPr/>
                    </a:tc>
                    <a:tc>
                      <a:txBody>
                        <a:bodyPr/>
                        <a:lstStyle/>
                        <a:p>
                          <a:pPr algn="ctr"/>
                          <a:r>
                            <a:rPr lang="en-US"/>
                            <a:t>2080 psi </a:t>
                          </a:r>
                        </a:p>
                      </a:txBody>
                      <a:tcPr/>
                    </a:tc>
                    <a:extLst>
                      <a:ext uri="{0D108BD9-81ED-4DB2-BD59-A6C34878D82A}">
                        <a16:rowId xmlns:a16="http://schemas.microsoft.com/office/drawing/2014/main" val="264737729"/>
                      </a:ext>
                    </a:extLst>
                  </a:tr>
                </a:tbl>
              </a:graphicData>
            </a:graphic>
          </p:graphicFrame>
        </mc:Choice>
        <mc:Fallback xmlns="">
          <p:graphicFrame>
            <p:nvGraphicFramePr>
              <p:cNvPr id="3" name="Table 4">
                <a:extLst>
                  <a:ext uri="{FF2B5EF4-FFF2-40B4-BE49-F238E27FC236}">
                    <a16:creationId xmlns:a16="http://schemas.microsoft.com/office/drawing/2014/main" id="{431A3F78-1815-4BF9-A49F-386CB84511B4}"/>
                  </a:ext>
                </a:extLst>
              </p:cNvPr>
              <p:cNvGraphicFramePr>
                <a:graphicFrameLocks noGrp="1"/>
              </p:cNvGraphicFramePr>
              <p:nvPr>
                <p:extLst>
                  <p:ext uri="{D42A27DB-BD31-4B8C-83A1-F6EECF244321}">
                    <p14:modId xmlns:p14="http://schemas.microsoft.com/office/powerpoint/2010/main" val="2551646245"/>
                  </p:ext>
                </p:extLst>
              </p:nvPr>
            </p:nvGraphicFramePr>
            <p:xfrm>
              <a:off x="5881614" y="1866145"/>
              <a:ext cx="6024447" cy="3489649"/>
            </p:xfrm>
            <a:graphic>
              <a:graphicData uri="http://schemas.openxmlformats.org/drawingml/2006/table">
                <a:tbl>
                  <a:tblPr firstRow="1" bandRow="1">
                    <a:tableStyleId>{5C22544A-7EE6-4342-B048-85BDC9FD1C3A}</a:tableStyleId>
                  </a:tblPr>
                  <a:tblGrid>
                    <a:gridCol w="1845093">
                      <a:extLst>
                        <a:ext uri="{9D8B030D-6E8A-4147-A177-3AD203B41FA5}">
                          <a16:colId xmlns:a16="http://schemas.microsoft.com/office/drawing/2014/main" val="2445981023"/>
                        </a:ext>
                      </a:extLst>
                    </a:gridCol>
                    <a:gridCol w="2171205">
                      <a:extLst>
                        <a:ext uri="{9D8B030D-6E8A-4147-A177-3AD203B41FA5}">
                          <a16:colId xmlns:a16="http://schemas.microsoft.com/office/drawing/2014/main" val="1401797764"/>
                        </a:ext>
                      </a:extLst>
                    </a:gridCol>
                    <a:gridCol w="2008149">
                      <a:extLst>
                        <a:ext uri="{9D8B030D-6E8A-4147-A177-3AD203B41FA5}">
                          <a16:colId xmlns:a16="http://schemas.microsoft.com/office/drawing/2014/main" val="3020307144"/>
                        </a:ext>
                      </a:extLst>
                    </a:gridCol>
                  </a:tblGrid>
                  <a:tr h="410547">
                    <a:tc gridSpan="3">
                      <a:txBody>
                        <a:bodyPr/>
                        <a:lstStyle/>
                        <a:p>
                          <a:pPr algn="ctr"/>
                          <a:r>
                            <a:rPr lang="en-US"/>
                            <a:t>Table 8: Strength Results</a:t>
                          </a:r>
                        </a:p>
                      </a:txBody>
                      <a:tcPr anchor="ct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9431304"/>
                      </a:ext>
                    </a:extLst>
                  </a:tr>
                  <a:tr h="410547">
                    <a:tc>
                      <a:txBody>
                        <a:bodyPr/>
                        <a:lstStyle/>
                        <a:p>
                          <a:pPr algn="ctr"/>
                          <a:r>
                            <a:rPr lang="en-US"/>
                            <a:t>Concrete Mix</a:t>
                          </a:r>
                        </a:p>
                      </a:txBody>
                      <a:tcPr>
                        <a:solidFill>
                          <a:schemeClr val="accent1">
                            <a:lumMod val="60000"/>
                            <a:lumOff val="40000"/>
                          </a:schemeClr>
                        </a:solidFill>
                      </a:tcPr>
                    </a:tc>
                    <a:tc>
                      <a:txBody>
                        <a:bodyPr/>
                        <a:lstStyle/>
                        <a:p>
                          <a:pPr algn="ctr"/>
                          <a:r>
                            <a:rPr lang="en-US"/>
                            <a:t>Interior Mix (White)</a:t>
                          </a:r>
                        </a:p>
                      </a:txBody>
                      <a:tcPr>
                        <a:solidFill>
                          <a:schemeClr val="accent1">
                            <a:lumMod val="60000"/>
                            <a:lumOff val="40000"/>
                          </a:schemeClr>
                        </a:solidFill>
                      </a:tcPr>
                    </a:tc>
                    <a:tc>
                      <a:txBody>
                        <a:bodyPr/>
                        <a:lstStyle/>
                        <a:p>
                          <a:pPr algn="ctr"/>
                          <a:r>
                            <a:rPr lang="en-US"/>
                            <a:t>Exterior Mix (Blue)</a:t>
                          </a:r>
                        </a:p>
                      </a:txBody>
                      <a:tcPr>
                        <a:solidFill>
                          <a:schemeClr val="accent1">
                            <a:lumMod val="60000"/>
                            <a:lumOff val="40000"/>
                          </a:schemeClr>
                        </a:solidFill>
                      </a:tcPr>
                    </a:tc>
                    <a:extLst>
                      <a:ext uri="{0D108BD9-81ED-4DB2-BD59-A6C34878D82A}">
                        <a16:rowId xmlns:a16="http://schemas.microsoft.com/office/drawing/2014/main" val="4125099265"/>
                      </a:ext>
                    </a:extLst>
                  </a:tr>
                  <a:tr h="410547">
                    <a:tc>
                      <a:txBody>
                        <a:bodyPr/>
                        <a:lstStyle/>
                        <a:p>
                          <a:pPr algn="ctr"/>
                          <a:r>
                            <a:rPr lang="en-US"/>
                            <a:t>Unit weight </a:t>
                          </a:r>
                        </a:p>
                      </a:txBody>
                      <a:tcPr/>
                    </a:tc>
                    <a:tc>
                      <a:txBody>
                        <a:bodyPr/>
                        <a:lstStyle/>
                        <a:p>
                          <a:endParaRPr lang="en-US"/>
                        </a:p>
                      </a:txBody>
                      <a:tcPr>
                        <a:blipFill>
                          <a:blip r:embed="rId6"/>
                          <a:stretch>
                            <a:fillRect l="-85154" t="-204478" r="-93557" b="-565672"/>
                          </a:stretch>
                        </a:blipFill>
                      </a:tcPr>
                    </a:tc>
                    <a:tc>
                      <a:txBody>
                        <a:bodyPr/>
                        <a:lstStyle/>
                        <a:p>
                          <a:endParaRPr lang="en-US"/>
                        </a:p>
                      </a:txBody>
                      <a:tcPr>
                        <a:blipFill>
                          <a:blip r:embed="rId6"/>
                          <a:stretch>
                            <a:fillRect l="-200303" t="-204478" r="-1212" b="-565672"/>
                          </a:stretch>
                        </a:blipFill>
                      </a:tcPr>
                    </a:tc>
                    <a:extLst>
                      <a:ext uri="{0D108BD9-81ED-4DB2-BD59-A6C34878D82A}">
                        <a16:rowId xmlns:a16="http://schemas.microsoft.com/office/drawing/2014/main" val="743840886"/>
                      </a:ext>
                    </a:extLst>
                  </a:tr>
                  <a:tr h="718457">
                    <a:tc>
                      <a:txBody>
                        <a:bodyPr/>
                        <a:lstStyle/>
                        <a:p>
                          <a:pPr lvl="0" algn="ctr">
                            <a:buNone/>
                          </a:pPr>
                          <a:r>
                            <a:rPr lang="en-US"/>
                            <a:t>Compressive Strength ( 7 day)</a:t>
                          </a:r>
                        </a:p>
                      </a:txBody>
                      <a:tcPr/>
                    </a:tc>
                    <a:tc>
                      <a:txBody>
                        <a:bodyPr/>
                        <a:lstStyle/>
                        <a:p>
                          <a:pPr lvl="0" algn="ctr">
                            <a:buNone/>
                          </a:pPr>
                          <a:r>
                            <a:rPr lang="en-US"/>
                            <a:t>1140 psi</a:t>
                          </a:r>
                        </a:p>
                      </a:txBody>
                      <a:tcPr/>
                    </a:tc>
                    <a:tc>
                      <a:txBody>
                        <a:bodyPr/>
                        <a:lstStyle/>
                        <a:p>
                          <a:pPr lvl="0" algn="ctr">
                            <a:buNone/>
                          </a:pPr>
                          <a:r>
                            <a:rPr lang="en-US"/>
                            <a:t>1230 psi </a:t>
                          </a:r>
                        </a:p>
                      </a:txBody>
                      <a:tcPr/>
                    </a:tc>
                    <a:extLst>
                      <a:ext uri="{0D108BD9-81ED-4DB2-BD59-A6C34878D82A}">
                        <a16:rowId xmlns:a16="http://schemas.microsoft.com/office/drawing/2014/main" val="463708753"/>
                      </a:ext>
                    </a:extLst>
                  </a:tr>
                  <a:tr h="718457">
                    <a:tc>
                      <a:txBody>
                        <a:bodyPr/>
                        <a:lstStyle/>
                        <a:p>
                          <a:pPr algn="ctr"/>
                          <a:r>
                            <a:rPr lang="en-US"/>
                            <a:t>Compressive Strength (28 day)</a:t>
                          </a:r>
                        </a:p>
                      </a:txBody>
                      <a:tcPr/>
                    </a:tc>
                    <a:tc>
                      <a:txBody>
                        <a:bodyPr/>
                        <a:lstStyle/>
                        <a:p>
                          <a:pPr algn="ctr"/>
                          <a:r>
                            <a:rPr lang="en-US"/>
                            <a:t>2110 psi</a:t>
                          </a:r>
                        </a:p>
                      </a:txBody>
                      <a:tcPr/>
                    </a:tc>
                    <a:tc>
                      <a:txBody>
                        <a:bodyPr/>
                        <a:lstStyle/>
                        <a:p>
                          <a:pPr algn="ctr"/>
                          <a:r>
                            <a:rPr lang="en-US"/>
                            <a:t>2110 psi </a:t>
                          </a:r>
                        </a:p>
                      </a:txBody>
                      <a:tcPr/>
                    </a:tc>
                    <a:extLst>
                      <a:ext uri="{0D108BD9-81ED-4DB2-BD59-A6C34878D82A}">
                        <a16:rowId xmlns:a16="http://schemas.microsoft.com/office/drawing/2014/main" val="270767023"/>
                      </a:ext>
                    </a:extLst>
                  </a:tr>
                  <a:tr h="410547">
                    <a:tc>
                      <a:txBody>
                        <a:bodyPr/>
                        <a:lstStyle/>
                        <a:p>
                          <a:pPr algn="ctr"/>
                          <a:r>
                            <a:rPr lang="en-US"/>
                            <a:t>Tensile Strength </a:t>
                          </a:r>
                        </a:p>
                      </a:txBody>
                      <a:tcPr/>
                    </a:tc>
                    <a:tc>
                      <a:txBody>
                        <a:bodyPr/>
                        <a:lstStyle/>
                        <a:p>
                          <a:pPr algn="ctr"/>
                          <a:r>
                            <a:rPr lang="en-US"/>
                            <a:t>180 psi</a:t>
                          </a:r>
                        </a:p>
                      </a:txBody>
                      <a:tcPr/>
                    </a:tc>
                    <a:tc>
                      <a:txBody>
                        <a:bodyPr/>
                        <a:lstStyle/>
                        <a:p>
                          <a:pPr algn="ctr"/>
                          <a:r>
                            <a:rPr lang="en-US"/>
                            <a:t>180 psi </a:t>
                          </a:r>
                        </a:p>
                      </a:txBody>
                      <a:tcPr/>
                    </a:tc>
                    <a:extLst>
                      <a:ext uri="{0D108BD9-81ED-4DB2-BD59-A6C34878D82A}">
                        <a16:rowId xmlns:a16="http://schemas.microsoft.com/office/drawing/2014/main" val="871666558"/>
                      </a:ext>
                    </a:extLst>
                  </a:tr>
                  <a:tr h="410547">
                    <a:tc>
                      <a:txBody>
                        <a:bodyPr/>
                        <a:lstStyle/>
                        <a:p>
                          <a:pPr algn="ctr"/>
                          <a:r>
                            <a:rPr lang="en-US"/>
                            <a:t>Flexural Strength </a:t>
                          </a:r>
                        </a:p>
                      </a:txBody>
                      <a:tcPr/>
                    </a:tc>
                    <a:tc>
                      <a:txBody>
                        <a:bodyPr/>
                        <a:lstStyle/>
                        <a:p>
                          <a:pPr algn="ctr"/>
                          <a:r>
                            <a:rPr lang="en-US"/>
                            <a:t>2080 psi</a:t>
                          </a:r>
                        </a:p>
                      </a:txBody>
                      <a:tcPr/>
                    </a:tc>
                    <a:tc>
                      <a:txBody>
                        <a:bodyPr/>
                        <a:lstStyle/>
                        <a:p>
                          <a:pPr algn="ctr"/>
                          <a:r>
                            <a:rPr lang="en-US"/>
                            <a:t>2080 psi </a:t>
                          </a:r>
                        </a:p>
                      </a:txBody>
                      <a:tcPr/>
                    </a:tc>
                    <a:extLst>
                      <a:ext uri="{0D108BD9-81ED-4DB2-BD59-A6C34878D82A}">
                        <a16:rowId xmlns:a16="http://schemas.microsoft.com/office/drawing/2014/main" val="264737729"/>
                      </a:ext>
                    </a:extLst>
                  </a:tr>
                </a:tbl>
              </a:graphicData>
            </a:graphic>
          </p:graphicFrame>
        </mc:Fallback>
      </mc:AlternateContent>
      <p:sp>
        <p:nvSpPr>
          <p:cNvPr id="5" name="Slide Number Placeholder 4">
            <a:extLst>
              <a:ext uri="{FF2B5EF4-FFF2-40B4-BE49-F238E27FC236}">
                <a16:creationId xmlns:a16="http://schemas.microsoft.com/office/drawing/2014/main" id="{EA2D8DBB-99C3-42AE-ABAB-7FE863E32398}"/>
              </a:ext>
            </a:extLst>
          </p:cNvPr>
          <p:cNvSpPr>
            <a:spLocks noGrp="1"/>
          </p:cNvSpPr>
          <p:nvPr>
            <p:ph type="sldNum" sz="quarter" idx="12"/>
          </p:nvPr>
        </p:nvSpPr>
        <p:spPr/>
        <p:txBody>
          <a:bodyPr/>
          <a:lstStyle/>
          <a:p>
            <a:fld id="{51FB18F3-0B29-4B2E-BD23-50950B937FFF}" type="slidenum">
              <a:rPr lang="en-US" smtClean="0"/>
              <a:t>15</a:t>
            </a:fld>
            <a:endParaRPr lang="en-US"/>
          </a:p>
        </p:txBody>
      </p:sp>
      <p:sp>
        <p:nvSpPr>
          <p:cNvPr id="4" name="TextBox 3">
            <a:extLst>
              <a:ext uri="{FF2B5EF4-FFF2-40B4-BE49-F238E27FC236}">
                <a16:creationId xmlns:a16="http://schemas.microsoft.com/office/drawing/2014/main" id="{BCDB01BB-1957-4C8E-8A6A-564BFBA857F9}"/>
              </a:ext>
            </a:extLst>
          </p:cNvPr>
          <p:cNvSpPr txBox="1"/>
          <p:nvPr/>
        </p:nvSpPr>
        <p:spPr>
          <a:xfrm>
            <a:off x="381396" y="3194272"/>
            <a:ext cx="241547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20: Flexural Testing   </a:t>
            </a:r>
            <a:endParaRPr lang="en-US"/>
          </a:p>
          <a:p>
            <a:pPr algn="ctr"/>
            <a:r>
              <a:rPr lang="en-US" sz="1200"/>
              <a:t>Photo Credit: Conrad S. </a:t>
            </a:r>
          </a:p>
        </p:txBody>
      </p:sp>
      <p:sp>
        <p:nvSpPr>
          <p:cNvPr id="6" name="TextBox 5">
            <a:extLst>
              <a:ext uri="{FF2B5EF4-FFF2-40B4-BE49-F238E27FC236}">
                <a16:creationId xmlns:a16="http://schemas.microsoft.com/office/drawing/2014/main" id="{68A062CD-6530-4867-AFE1-A260896C1230}"/>
              </a:ext>
            </a:extLst>
          </p:cNvPr>
          <p:cNvSpPr txBox="1"/>
          <p:nvPr/>
        </p:nvSpPr>
        <p:spPr>
          <a:xfrm>
            <a:off x="118363" y="620925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22: Compressive Testing</a:t>
            </a:r>
            <a:endParaRPr lang="en-US"/>
          </a:p>
          <a:p>
            <a:pPr algn="ctr"/>
            <a:r>
              <a:rPr lang="en-US" sz="1200">
                <a:ea typeface="+mn-lt"/>
                <a:cs typeface="+mn-lt"/>
              </a:rPr>
              <a:t>Photo Credit: Conrad S.</a:t>
            </a:r>
            <a:endParaRPr lang="en-US" sz="1200"/>
          </a:p>
        </p:txBody>
      </p:sp>
      <p:sp>
        <p:nvSpPr>
          <p:cNvPr id="8" name="TextBox 7">
            <a:extLst>
              <a:ext uri="{FF2B5EF4-FFF2-40B4-BE49-F238E27FC236}">
                <a16:creationId xmlns:a16="http://schemas.microsoft.com/office/drawing/2014/main" id="{FEF9F5C2-F0AC-4D00-8EA2-FD3510712E07}"/>
              </a:ext>
            </a:extLst>
          </p:cNvPr>
          <p:cNvSpPr txBox="1"/>
          <p:nvPr/>
        </p:nvSpPr>
        <p:spPr>
          <a:xfrm>
            <a:off x="2834676" y="627678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23: Tensile Test Cylinder</a:t>
            </a:r>
            <a:endParaRPr lang="en-US"/>
          </a:p>
          <a:p>
            <a:pPr algn="ctr"/>
            <a:r>
              <a:rPr lang="en-US" sz="1200">
                <a:ea typeface="+mn-lt"/>
                <a:cs typeface="+mn-lt"/>
              </a:rPr>
              <a:t>Photo Credit: Conrad S. </a:t>
            </a:r>
            <a:endParaRPr lang="en-US"/>
          </a:p>
        </p:txBody>
      </p:sp>
      <p:pic>
        <p:nvPicPr>
          <p:cNvPr id="9" name="Picture 9" descr="A picture containing table, sitting, doughnut, food&#10;&#10;Description generated with very high confidence">
            <a:extLst>
              <a:ext uri="{FF2B5EF4-FFF2-40B4-BE49-F238E27FC236}">
                <a16:creationId xmlns:a16="http://schemas.microsoft.com/office/drawing/2014/main" id="{FFFA7025-B88F-409A-A7D6-7344B38FDFD7}"/>
              </a:ext>
            </a:extLst>
          </p:cNvPr>
          <p:cNvPicPr>
            <a:picLocks noChangeAspect="1"/>
          </p:cNvPicPr>
          <p:nvPr/>
        </p:nvPicPr>
        <p:blipFill rotWithShape="1">
          <a:blip r:embed="rId7"/>
          <a:srcRect l="5923" t="-5" r="11368" b="-2510"/>
          <a:stretch/>
        </p:blipFill>
        <p:spPr>
          <a:xfrm rot="5460000">
            <a:off x="2948187" y="1068945"/>
            <a:ext cx="2285330" cy="2044730"/>
          </a:xfrm>
          <a:prstGeom prst="rect">
            <a:avLst/>
          </a:prstGeom>
        </p:spPr>
      </p:pic>
      <p:sp>
        <p:nvSpPr>
          <p:cNvPr id="11" name="TextBox 10">
            <a:extLst>
              <a:ext uri="{FF2B5EF4-FFF2-40B4-BE49-F238E27FC236}">
                <a16:creationId xmlns:a16="http://schemas.microsoft.com/office/drawing/2014/main" id="{5CC6F90F-EFC6-4407-BEA0-B891A7B986DE}"/>
              </a:ext>
            </a:extLst>
          </p:cNvPr>
          <p:cNvSpPr txBox="1"/>
          <p:nvPr/>
        </p:nvSpPr>
        <p:spPr>
          <a:xfrm>
            <a:off x="2471557" y="3252847"/>
            <a:ext cx="323512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Figure 21: Concrete Cylinders </a:t>
            </a:r>
            <a:endParaRPr lang="en-US" sz="1200">
              <a:ea typeface="+mn-lt"/>
              <a:cs typeface="+mn-lt"/>
            </a:endParaRPr>
          </a:p>
          <a:p>
            <a:pPr algn="ctr"/>
            <a:r>
              <a:rPr lang="en-US" sz="1200">
                <a:ea typeface="+mn-lt"/>
                <a:cs typeface="+mn-lt"/>
              </a:rPr>
              <a:t>Photo Credit: Conrad S. </a:t>
            </a:r>
            <a:endParaRPr lang="en-US" sz="1200"/>
          </a:p>
        </p:txBody>
      </p:sp>
    </p:spTree>
    <p:extLst>
      <p:ext uri="{BB962C8B-B14F-4D97-AF65-F5344CB8AC3E}">
        <p14:creationId xmlns:p14="http://schemas.microsoft.com/office/powerpoint/2010/main" val="3914520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2E121-F777-4E3D-BFEA-33A7ACC9EDA5}"/>
              </a:ext>
            </a:extLst>
          </p:cNvPr>
          <p:cNvSpPr>
            <a:spLocks noGrp="1"/>
          </p:cNvSpPr>
          <p:nvPr>
            <p:ph type="title"/>
          </p:nvPr>
        </p:nvSpPr>
        <p:spPr>
          <a:xfrm>
            <a:off x="729157" y="110599"/>
            <a:ext cx="10353762" cy="970450"/>
          </a:xfrm>
        </p:spPr>
        <p:txBody>
          <a:bodyPr/>
          <a:lstStyle/>
          <a:p>
            <a:r>
              <a:rPr lang="en-US"/>
              <a:t>Task 2: Final Hull Design Development</a:t>
            </a:r>
          </a:p>
        </p:txBody>
      </p:sp>
      <p:sp>
        <p:nvSpPr>
          <p:cNvPr id="3" name="Content Placeholder 2">
            <a:extLst>
              <a:ext uri="{FF2B5EF4-FFF2-40B4-BE49-F238E27FC236}">
                <a16:creationId xmlns:a16="http://schemas.microsoft.com/office/drawing/2014/main" id="{E58C4938-3BD1-43B9-AAAD-234502FB3F35}"/>
              </a:ext>
            </a:extLst>
          </p:cNvPr>
          <p:cNvSpPr>
            <a:spLocks noGrp="1"/>
          </p:cNvSpPr>
          <p:nvPr>
            <p:ph idx="1"/>
          </p:nvPr>
        </p:nvSpPr>
        <p:spPr/>
        <p:txBody>
          <a:bodyPr>
            <a:normAutofit/>
          </a:bodyPr>
          <a:lstStyle/>
          <a:p>
            <a:pPr marL="36900" indent="0">
              <a:buNone/>
            </a:pPr>
            <a:endParaRPr lang="en-US" sz="3000" u="sng"/>
          </a:p>
          <a:p>
            <a:pPr marL="36900" indent="0">
              <a:buNone/>
            </a:pPr>
            <a:endParaRPr lang="en-US" sz="2800"/>
          </a:p>
          <a:p>
            <a:pPr marL="36900" indent="0">
              <a:buNone/>
            </a:pPr>
            <a:endParaRPr lang="en-US" sz="2800"/>
          </a:p>
          <a:p>
            <a:pPr marL="36900" indent="0">
              <a:buNone/>
            </a:pPr>
            <a:endParaRPr lang="en-US" sz="2800"/>
          </a:p>
          <a:p>
            <a:endParaRPr lang="en-US" sz="2800"/>
          </a:p>
          <a:p>
            <a:endParaRPr lang="en-US" sz="2800"/>
          </a:p>
          <a:p>
            <a:endParaRPr lang="en-US"/>
          </a:p>
          <a:p>
            <a:endParaRPr lang="en-US"/>
          </a:p>
          <a:p>
            <a:endParaRPr lang="en-US"/>
          </a:p>
          <a:p>
            <a:endParaRPr lang="en-US"/>
          </a:p>
        </p:txBody>
      </p:sp>
      <p:sp>
        <p:nvSpPr>
          <p:cNvPr id="4" name="Slide Number Placeholder 3">
            <a:extLst>
              <a:ext uri="{FF2B5EF4-FFF2-40B4-BE49-F238E27FC236}">
                <a16:creationId xmlns:a16="http://schemas.microsoft.com/office/drawing/2014/main" id="{8438BB10-3951-4903-A060-803B05C16029}"/>
              </a:ext>
            </a:extLst>
          </p:cNvPr>
          <p:cNvSpPr>
            <a:spLocks noGrp="1"/>
          </p:cNvSpPr>
          <p:nvPr>
            <p:ph type="sldNum" sz="quarter" idx="12"/>
          </p:nvPr>
        </p:nvSpPr>
        <p:spPr/>
        <p:txBody>
          <a:bodyPr/>
          <a:lstStyle/>
          <a:p>
            <a:fld id="{51FB18F3-0B29-4B2E-BD23-50950B937FFF}" type="slidenum">
              <a:rPr lang="en-US" smtClean="0"/>
              <a:t>16</a:t>
            </a:fld>
            <a:endParaRPr lang="en-US"/>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7514" t="25680" r="2692" b="746"/>
          <a:stretch/>
        </p:blipFill>
        <p:spPr>
          <a:xfrm>
            <a:off x="1353336" y="1081049"/>
            <a:ext cx="4141781" cy="4681126"/>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1128492460"/>
              </p:ext>
            </p:extLst>
          </p:nvPr>
        </p:nvGraphicFramePr>
        <p:xfrm>
          <a:off x="6897981" y="2176181"/>
          <a:ext cx="3679166" cy="2225040"/>
        </p:xfrm>
        <a:graphic>
          <a:graphicData uri="http://schemas.openxmlformats.org/drawingml/2006/table">
            <a:tbl>
              <a:tblPr firstRow="1" bandRow="1">
                <a:tableStyleId>{5C22544A-7EE6-4342-B048-85BDC9FD1C3A}</a:tableStyleId>
              </a:tblPr>
              <a:tblGrid>
                <a:gridCol w="1727274">
                  <a:extLst>
                    <a:ext uri="{9D8B030D-6E8A-4147-A177-3AD203B41FA5}">
                      <a16:colId xmlns:a16="http://schemas.microsoft.com/office/drawing/2014/main" val="346850632"/>
                    </a:ext>
                  </a:extLst>
                </a:gridCol>
                <a:gridCol w="905607">
                  <a:extLst>
                    <a:ext uri="{9D8B030D-6E8A-4147-A177-3AD203B41FA5}">
                      <a16:colId xmlns:a16="http://schemas.microsoft.com/office/drawing/2014/main" val="911351517"/>
                    </a:ext>
                  </a:extLst>
                </a:gridCol>
                <a:gridCol w="1046285">
                  <a:extLst>
                    <a:ext uri="{9D8B030D-6E8A-4147-A177-3AD203B41FA5}">
                      <a16:colId xmlns:a16="http://schemas.microsoft.com/office/drawing/2014/main" val="2707111994"/>
                    </a:ext>
                  </a:extLst>
                </a:gridCol>
              </a:tblGrid>
              <a:tr h="370840">
                <a:tc gridSpan="3">
                  <a:txBody>
                    <a:bodyPr/>
                    <a:lstStyle/>
                    <a:p>
                      <a:pPr algn="ctr"/>
                      <a:r>
                        <a:rPr lang="en-US"/>
                        <a:t>Final Canoe Dimensions</a:t>
                      </a:r>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946368513"/>
                  </a:ext>
                </a:extLst>
              </a:tr>
              <a:tr h="370840">
                <a:tc>
                  <a:txBody>
                    <a:bodyPr/>
                    <a:lstStyle/>
                    <a:p>
                      <a:pPr algn="ctr"/>
                      <a:r>
                        <a:rPr lang="en-US"/>
                        <a:t>Length</a:t>
                      </a:r>
                    </a:p>
                  </a:txBody>
                  <a:tcPr anchor="ctr"/>
                </a:tc>
                <a:tc>
                  <a:txBody>
                    <a:bodyPr/>
                    <a:lstStyle/>
                    <a:p>
                      <a:pPr algn="ctr"/>
                      <a:r>
                        <a:rPr lang="en-US"/>
                        <a:t>212.5</a:t>
                      </a:r>
                    </a:p>
                  </a:txBody>
                  <a:tcPr anchor="ctr"/>
                </a:tc>
                <a:tc>
                  <a:txBody>
                    <a:bodyPr/>
                    <a:lstStyle/>
                    <a:p>
                      <a:pPr algn="ctr"/>
                      <a:r>
                        <a:rPr lang="en-US"/>
                        <a:t>Inches</a:t>
                      </a:r>
                    </a:p>
                  </a:txBody>
                  <a:tcPr anchor="ctr"/>
                </a:tc>
                <a:extLst>
                  <a:ext uri="{0D108BD9-81ED-4DB2-BD59-A6C34878D82A}">
                    <a16:rowId xmlns:a16="http://schemas.microsoft.com/office/drawing/2014/main" val="1838973985"/>
                  </a:ext>
                </a:extLst>
              </a:tr>
              <a:tr h="370840">
                <a:tc>
                  <a:txBody>
                    <a:bodyPr/>
                    <a:lstStyle/>
                    <a:p>
                      <a:pPr algn="ctr"/>
                      <a:r>
                        <a:rPr lang="en-US"/>
                        <a:t>Width (Middle)</a:t>
                      </a:r>
                    </a:p>
                  </a:txBody>
                  <a:tcPr anchor="ctr"/>
                </a:tc>
                <a:tc>
                  <a:txBody>
                    <a:bodyPr/>
                    <a:lstStyle/>
                    <a:p>
                      <a:pPr algn="ctr"/>
                      <a:r>
                        <a:rPr lang="en-US"/>
                        <a:t>27.52</a:t>
                      </a:r>
                    </a:p>
                  </a:txBody>
                  <a:tcPr anchor="ctr"/>
                </a:tc>
                <a:tc>
                  <a:txBody>
                    <a:bodyPr/>
                    <a:lstStyle/>
                    <a:p>
                      <a:pPr algn="ctr"/>
                      <a:r>
                        <a:rPr lang="en-US"/>
                        <a:t>Inches</a:t>
                      </a:r>
                    </a:p>
                  </a:txBody>
                  <a:tcPr anchor="ctr"/>
                </a:tc>
                <a:extLst>
                  <a:ext uri="{0D108BD9-81ED-4DB2-BD59-A6C34878D82A}">
                    <a16:rowId xmlns:a16="http://schemas.microsoft.com/office/drawing/2014/main" val="3797887124"/>
                  </a:ext>
                </a:extLst>
              </a:tr>
              <a:tr h="370840">
                <a:tc>
                  <a:txBody>
                    <a:bodyPr/>
                    <a:lstStyle/>
                    <a:p>
                      <a:pPr algn="ctr"/>
                      <a:r>
                        <a:rPr lang="en-US"/>
                        <a:t>Depth</a:t>
                      </a:r>
                    </a:p>
                  </a:txBody>
                  <a:tcPr anchor="ctr"/>
                </a:tc>
                <a:tc>
                  <a:txBody>
                    <a:bodyPr/>
                    <a:lstStyle/>
                    <a:p>
                      <a:pPr algn="ctr"/>
                      <a:r>
                        <a:rPr lang="en-US"/>
                        <a:t>14.2</a:t>
                      </a:r>
                    </a:p>
                  </a:txBody>
                  <a:tcPr anchor="ctr"/>
                </a:tc>
                <a:tc>
                  <a:txBody>
                    <a:bodyPr/>
                    <a:lstStyle/>
                    <a:p>
                      <a:pPr algn="ctr"/>
                      <a:r>
                        <a:rPr lang="en-US"/>
                        <a:t>Inches</a:t>
                      </a:r>
                    </a:p>
                  </a:txBody>
                  <a:tcPr anchor="ctr"/>
                </a:tc>
                <a:extLst>
                  <a:ext uri="{0D108BD9-81ED-4DB2-BD59-A6C34878D82A}">
                    <a16:rowId xmlns:a16="http://schemas.microsoft.com/office/drawing/2014/main" val="3500477664"/>
                  </a:ext>
                </a:extLst>
              </a:tr>
              <a:tr h="370840">
                <a:tc>
                  <a:txBody>
                    <a:bodyPr/>
                    <a:lstStyle/>
                    <a:p>
                      <a:pPr algn="ctr"/>
                      <a:r>
                        <a:rPr lang="en-US"/>
                        <a:t>Thickness</a:t>
                      </a:r>
                    </a:p>
                  </a:txBody>
                  <a:tcPr anchor="ctr"/>
                </a:tc>
                <a:tc>
                  <a:txBody>
                    <a:bodyPr/>
                    <a:lstStyle/>
                    <a:p>
                      <a:pPr algn="ctr"/>
                      <a:r>
                        <a:rPr lang="en-US"/>
                        <a:t>0.5</a:t>
                      </a:r>
                    </a:p>
                  </a:txBody>
                  <a:tcPr anchor="ctr"/>
                </a:tc>
                <a:tc>
                  <a:txBody>
                    <a:bodyPr/>
                    <a:lstStyle/>
                    <a:p>
                      <a:pPr algn="ctr"/>
                      <a:r>
                        <a:rPr lang="en-US"/>
                        <a:t>Inches</a:t>
                      </a:r>
                    </a:p>
                  </a:txBody>
                  <a:tcPr anchor="ctr"/>
                </a:tc>
                <a:extLst>
                  <a:ext uri="{0D108BD9-81ED-4DB2-BD59-A6C34878D82A}">
                    <a16:rowId xmlns:a16="http://schemas.microsoft.com/office/drawing/2014/main" val="2138516384"/>
                  </a:ext>
                </a:extLst>
              </a:tr>
              <a:tr h="370840">
                <a:tc>
                  <a:txBody>
                    <a:bodyPr/>
                    <a:lstStyle/>
                    <a:p>
                      <a:pPr algn="ctr"/>
                      <a:r>
                        <a:rPr lang="en-US"/>
                        <a:t>Weight</a:t>
                      </a:r>
                    </a:p>
                  </a:txBody>
                  <a:tcPr anchor="ctr"/>
                </a:tc>
                <a:tc>
                  <a:txBody>
                    <a:bodyPr/>
                    <a:lstStyle/>
                    <a:p>
                      <a:pPr algn="ctr"/>
                      <a:r>
                        <a:rPr lang="en-US"/>
                        <a:t>160</a:t>
                      </a:r>
                    </a:p>
                  </a:txBody>
                  <a:tcPr anchor="ctr"/>
                </a:tc>
                <a:tc>
                  <a:txBody>
                    <a:bodyPr/>
                    <a:lstStyle/>
                    <a:p>
                      <a:pPr algn="ctr"/>
                      <a:r>
                        <a:rPr lang="en-US"/>
                        <a:t>Pounds</a:t>
                      </a:r>
                    </a:p>
                  </a:txBody>
                  <a:tcPr anchor="ctr"/>
                </a:tc>
                <a:extLst>
                  <a:ext uri="{0D108BD9-81ED-4DB2-BD59-A6C34878D82A}">
                    <a16:rowId xmlns:a16="http://schemas.microsoft.com/office/drawing/2014/main" val="1045081412"/>
                  </a:ext>
                </a:extLst>
              </a:tr>
            </a:tbl>
          </a:graphicData>
        </a:graphic>
      </p:graphicFrame>
      <p:sp>
        <p:nvSpPr>
          <p:cNvPr id="7" name="TextBox 6">
            <a:extLst>
              <a:ext uri="{FF2B5EF4-FFF2-40B4-BE49-F238E27FC236}">
                <a16:creationId xmlns:a16="http://schemas.microsoft.com/office/drawing/2014/main" id="{C10CCEFC-EF8E-48D1-816A-80BBD596F3F2}"/>
              </a:ext>
            </a:extLst>
          </p:cNvPr>
          <p:cNvSpPr txBox="1"/>
          <p:nvPr/>
        </p:nvSpPr>
        <p:spPr>
          <a:xfrm>
            <a:off x="1126595" y="5879123"/>
            <a:ext cx="457572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24: SolidWorks Analysis Data Sheet</a:t>
            </a:r>
          </a:p>
          <a:p>
            <a:pPr algn="ctr"/>
            <a:r>
              <a:rPr lang="en-US" sz="1600" dirty="0">
                <a:ea typeface="+mn-lt"/>
                <a:cs typeface="+mn-lt"/>
              </a:rPr>
              <a:t>SolidWorks Development</a:t>
            </a:r>
          </a:p>
        </p:txBody>
      </p:sp>
      <p:sp>
        <p:nvSpPr>
          <p:cNvPr id="8" name="TextBox 7">
            <a:extLst>
              <a:ext uri="{FF2B5EF4-FFF2-40B4-BE49-F238E27FC236}">
                <a16:creationId xmlns:a16="http://schemas.microsoft.com/office/drawing/2014/main" id="{C10CCEFC-EF8E-48D1-816A-80BBD596F3F2}"/>
              </a:ext>
            </a:extLst>
          </p:cNvPr>
          <p:cNvSpPr txBox="1"/>
          <p:nvPr/>
        </p:nvSpPr>
        <p:spPr>
          <a:xfrm>
            <a:off x="7006549" y="1803785"/>
            <a:ext cx="344249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Table 9: Final Canoe Dimensions</a:t>
            </a:r>
          </a:p>
        </p:txBody>
      </p:sp>
    </p:spTree>
    <p:extLst>
      <p:ext uri="{BB962C8B-B14F-4D97-AF65-F5344CB8AC3E}">
        <p14:creationId xmlns:p14="http://schemas.microsoft.com/office/powerpoint/2010/main" val="362321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6795A-3D6E-4735-8F81-3E19B940FDF4}"/>
              </a:ext>
            </a:extLst>
          </p:cNvPr>
          <p:cNvSpPr>
            <a:spLocks noGrp="1"/>
          </p:cNvSpPr>
          <p:nvPr>
            <p:ph type="title"/>
          </p:nvPr>
        </p:nvSpPr>
        <p:spPr>
          <a:xfrm>
            <a:off x="923441" y="109718"/>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Task 2: Final Hull Design Development</a:t>
            </a:r>
            <a:endParaRPr lang="en-US"/>
          </a:p>
        </p:txBody>
      </p:sp>
      <p:sp>
        <p:nvSpPr>
          <p:cNvPr id="4" name="Slide Number Placeholder 3">
            <a:extLst>
              <a:ext uri="{FF2B5EF4-FFF2-40B4-BE49-F238E27FC236}">
                <a16:creationId xmlns:a16="http://schemas.microsoft.com/office/drawing/2014/main" id="{CFC23812-0768-4B7B-92A0-5D52C8C6AD0C}"/>
              </a:ext>
            </a:extLst>
          </p:cNvPr>
          <p:cNvSpPr>
            <a:spLocks noGrp="1"/>
          </p:cNvSpPr>
          <p:nvPr>
            <p:ph type="sldNum" sz="quarter" idx="12"/>
          </p:nvPr>
        </p:nvSpPr>
        <p:spPr/>
        <p:txBody>
          <a:bodyPr/>
          <a:lstStyle/>
          <a:p>
            <a:fld id="{51FB18F3-0B29-4B2E-BD23-50950B937FFF}" type="slidenum">
              <a:rPr lang="en-US" smtClean="0"/>
              <a:t>17</a:t>
            </a:fld>
            <a:endParaRPr lang="en-US"/>
          </a:p>
        </p:txBody>
      </p:sp>
      <p:pic>
        <p:nvPicPr>
          <p:cNvPr id="9" name="Content Placeholder 8"/>
          <p:cNvPicPr>
            <a:picLocks noGrp="1" noChangeAspect="1"/>
          </p:cNvPicPr>
          <p:nvPr>
            <p:ph idx="1"/>
          </p:nvPr>
        </p:nvPicPr>
        <p:blipFill rotWithShape="1">
          <a:blip r:embed="rId3">
            <a:extLst>
              <a:ext uri="{28A0092B-C50C-407E-A947-70E740481C1C}">
                <a14:useLocalDpi xmlns:a14="http://schemas.microsoft.com/office/drawing/2010/main" val="0"/>
              </a:ext>
            </a:extLst>
          </a:blip>
          <a:srcRect l="1408" t="13693" r="2176" b="5527"/>
          <a:stretch/>
        </p:blipFill>
        <p:spPr>
          <a:xfrm>
            <a:off x="428624" y="1257300"/>
            <a:ext cx="11268075" cy="4248150"/>
          </a:xfrm>
        </p:spPr>
      </p:pic>
      <p:sp>
        <p:nvSpPr>
          <p:cNvPr id="15" name="TextBox 14">
            <a:extLst>
              <a:ext uri="{FF2B5EF4-FFF2-40B4-BE49-F238E27FC236}">
                <a16:creationId xmlns:a16="http://schemas.microsoft.com/office/drawing/2014/main" id="{C10CCEFC-EF8E-48D1-816A-80BBD596F3F2}"/>
              </a:ext>
            </a:extLst>
          </p:cNvPr>
          <p:cNvSpPr txBox="1"/>
          <p:nvPr/>
        </p:nvSpPr>
        <p:spPr>
          <a:xfrm>
            <a:off x="4074184" y="5613167"/>
            <a:ext cx="39718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25: Isometric Canoe Image</a:t>
            </a:r>
          </a:p>
          <a:p>
            <a:pPr algn="ctr"/>
            <a:r>
              <a:rPr lang="en-US" sz="1600" dirty="0">
                <a:ea typeface="+mn-lt"/>
                <a:cs typeface="+mn-lt"/>
              </a:rPr>
              <a:t>SolidWorks Development</a:t>
            </a:r>
          </a:p>
        </p:txBody>
      </p:sp>
    </p:spTree>
    <p:extLst>
      <p:ext uri="{BB962C8B-B14F-4D97-AF65-F5344CB8AC3E}">
        <p14:creationId xmlns:p14="http://schemas.microsoft.com/office/powerpoint/2010/main" val="295928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18</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900068" y="195808"/>
            <a:ext cx="10353762" cy="970450"/>
          </a:xfrm>
        </p:spPr>
        <p:txBody>
          <a:bodyPr/>
          <a:lstStyle/>
          <a:p>
            <a:r>
              <a:rPr lang="en-US"/>
              <a:t>Task 2: Final Mold Development</a:t>
            </a:r>
          </a:p>
        </p:txBody>
      </p:sp>
      <mc:AlternateContent xmlns:mc="http://schemas.openxmlformats.org/markup-compatibility/2006" xmlns:a14="http://schemas.microsoft.com/office/drawing/2010/main">
        <mc:Choice Requires="a14">
          <p:sp>
            <p:nvSpPr>
              <p:cNvPr id="2" name="Content Placeholder 1"/>
              <p:cNvSpPr>
                <a:spLocks noGrp="1"/>
              </p:cNvSpPr>
              <p:nvPr>
                <p:ph idx="1"/>
              </p:nvPr>
            </p:nvSpPr>
            <p:spPr>
              <a:xfrm>
                <a:off x="6405000" y="1446700"/>
                <a:ext cx="4848830" cy="3239600"/>
              </a:xfrm>
            </p:spPr>
            <p:txBody>
              <a:bodyPr>
                <a:normAutofit lnSpcReduction="10000"/>
              </a:bodyPr>
              <a:lstStyle/>
              <a:p>
                <a:pPr marL="36900" indent="0">
                  <a:buNone/>
                </a:pPr>
                <a:r>
                  <a:rPr lang="en-US" sz="3000" u="sng"/>
                  <a:t>Full Size Mold </a:t>
                </a:r>
              </a:p>
              <a:p>
                <a:r>
                  <a:rPr lang="en-US"/>
                  <a:t>64 Cross Section</a:t>
                </a:r>
              </a:p>
              <a:p>
                <a:r>
                  <a:rPr lang="en-US"/>
                  <a:t>4 in Thickness</a:t>
                </a:r>
              </a:p>
              <a:p>
                <a:r>
                  <a:rPr lang="en-US"/>
                  <a:t>Mold Utilized 1.5 </a:t>
                </a:r>
                <a14:m>
                  <m:oMath xmlns:m="http://schemas.openxmlformats.org/officeDocument/2006/math">
                    <m:r>
                      <a:rPr lang="en-US" b="0" i="1" smtClean="0">
                        <a:latin typeface="Cambria Math" panose="02040503050406030204" pitchFamily="18" charset="0"/>
                      </a:rPr>
                      <m:t>𝑙𝑏</m:t>
                    </m:r>
                    <m:r>
                      <a:rPr lang="en-US" b="0" i="1" smtClean="0">
                        <a:latin typeface="Cambria Math" panose="02040503050406030204" pitchFamily="18" charset="0"/>
                      </a:rPr>
                      <m:t>/</m:t>
                    </m:r>
                    <m:r>
                      <a:rPr lang="en-US" b="0" i="1" smtClean="0">
                        <a:latin typeface="Cambria Math" panose="02040503050406030204" pitchFamily="18" charset="0"/>
                      </a:rPr>
                      <m:t>𝑓</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𝑡</m:t>
                        </m:r>
                      </m:e>
                      <m:sup>
                        <m:r>
                          <a:rPr lang="en-US" b="0" i="1" smtClean="0">
                            <a:latin typeface="Cambria Math" panose="02040503050406030204" pitchFamily="18" charset="0"/>
                          </a:rPr>
                          <m:t>3</m:t>
                        </m:r>
                      </m:sup>
                    </m:sSup>
                  </m:oMath>
                </a14:m>
                <a:r>
                  <a:rPr lang="en-US"/>
                  <a:t> Density Foam</a:t>
                </a:r>
              </a:p>
              <a:p>
                <a:r>
                  <a:rPr lang="en-US"/>
                  <a:t>Expanded Polystyrene (EPS) Foam</a:t>
                </a:r>
              </a:p>
              <a:p>
                <a:r>
                  <a:rPr lang="en-US"/>
                  <a:t>Manufacture: EPS Products</a:t>
                </a:r>
              </a:p>
              <a:p>
                <a:r>
                  <a:rPr lang="en-US"/>
                  <a:t>Will be used to Create Final Canoe</a:t>
                </a:r>
              </a:p>
              <a:p>
                <a:pPr marL="36900" indent="0">
                  <a:buNone/>
                </a:pPr>
                <a:endParaRPr lang="en-US"/>
              </a:p>
              <a:p>
                <a:endParaRPr lang="en-US"/>
              </a:p>
            </p:txBody>
          </p:sp>
        </mc:Choice>
        <mc:Fallback xmlns="">
          <p:sp>
            <p:nvSpPr>
              <p:cNvPr id="2" name="Content Placeholder 1"/>
              <p:cNvSpPr>
                <a:spLocks noGrp="1" noRot="1" noChangeAspect="1" noMove="1" noResize="1" noEditPoints="1" noAdjustHandles="1" noChangeArrowheads="1" noChangeShapeType="1" noTextEdit="1"/>
              </p:cNvSpPr>
              <p:nvPr>
                <p:ph idx="1"/>
              </p:nvPr>
            </p:nvSpPr>
            <p:spPr>
              <a:xfrm>
                <a:off x="6405000" y="1446700"/>
                <a:ext cx="4848830" cy="3239600"/>
              </a:xfr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Content Placeholder 1"/>
              <p:cNvSpPr txBox="1">
                <a:spLocks/>
              </p:cNvSpPr>
              <p:nvPr/>
            </p:nvSpPr>
            <p:spPr>
              <a:xfrm>
                <a:off x="1095375" y="1446700"/>
                <a:ext cx="4848830"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None/>
                </a:pPr>
                <a:r>
                  <a:rPr lang="en-US" sz="3000" u="sng"/>
                  <a:t>Half Size Mold </a:t>
                </a:r>
              </a:p>
              <a:p>
                <a:r>
                  <a:rPr lang="en-US"/>
                  <a:t>32 Cross Section</a:t>
                </a:r>
              </a:p>
              <a:p>
                <a:r>
                  <a:rPr lang="en-US"/>
                  <a:t>4 in Thickness</a:t>
                </a:r>
              </a:p>
              <a:p>
                <a:r>
                  <a:rPr lang="en-US"/>
                  <a:t>Mold Utilized 1.5 </a:t>
                </a:r>
                <a14:m>
                  <m:oMath xmlns:m="http://schemas.openxmlformats.org/officeDocument/2006/math">
                    <m:r>
                      <a:rPr lang="en-US" i="1" smtClean="0">
                        <a:latin typeface="Cambria Math" panose="02040503050406030204" pitchFamily="18" charset="0"/>
                      </a:rPr>
                      <m:t>𝑙𝑏</m:t>
                    </m:r>
                    <m:r>
                      <a:rPr lang="en-US" i="1" smtClean="0">
                        <a:latin typeface="Cambria Math" panose="02040503050406030204" pitchFamily="18" charset="0"/>
                      </a:rPr>
                      <m:t>/</m:t>
                    </m:r>
                    <m:r>
                      <a:rPr lang="en-US" i="1" smtClean="0">
                        <a:latin typeface="Cambria Math" panose="02040503050406030204" pitchFamily="18" charset="0"/>
                      </a:rPr>
                      <m:t>𝑓</m:t>
                    </m:r>
                    <m:sSup>
                      <m:sSupPr>
                        <m:ctrlPr>
                          <a:rPr lang="en-US" i="1" smtClean="0">
                            <a:latin typeface="Cambria Math" panose="02040503050406030204" pitchFamily="18" charset="0"/>
                          </a:rPr>
                        </m:ctrlPr>
                      </m:sSupPr>
                      <m:e>
                        <m:r>
                          <a:rPr lang="en-US" i="1" smtClean="0">
                            <a:latin typeface="Cambria Math" panose="02040503050406030204" pitchFamily="18" charset="0"/>
                          </a:rPr>
                          <m:t>𝑡</m:t>
                        </m:r>
                      </m:e>
                      <m:sup>
                        <m:r>
                          <a:rPr lang="en-US" i="1" smtClean="0">
                            <a:latin typeface="Cambria Math" panose="02040503050406030204" pitchFamily="18" charset="0"/>
                          </a:rPr>
                          <m:t>3</m:t>
                        </m:r>
                      </m:sup>
                    </m:sSup>
                  </m:oMath>
                </a14:m>
                <a:r>
                  <a:rPr lang="en-US"/>
                  <a:t> Density Foam</a:t>
                </a:r>
              </a:p>
              <a:p>
                <a:r>
                  <a:rPr lang="en-US"/>
                  <a:t>Expanded Polystyrene (EPS) Foam</a:t>
                </a:r>
              </a:p>
              <a:p>
                <a:r>
                  <a:rPr lang="en-US"/>
                  <a:t>Manufacture: EPS Products</a:t>
                </a:r>
              </a:p>
              <a:p>
                <a:r>
                  <a:rPr lang="en-US"/>
                  <a:t>Will be used for Practice Canoe and to develop Standard Operating Procedures (SOP) for Full Size Canoe</a:t>
                </a:r>
              </a:p>
              <a:p>
                <a:pPr marL="36900" indent="0">
                  <a:buFont typeface="Wingdings 2" charset="2"/>
                  <a:buNone/>
                </a:pPr>
                <a:endParaRPr lang="en-US"/>
              </a:p>
              <a:p>
                <a:endParaRPr lang="en-US"/>
              </a:p>
            </p:txBody>
          </p:sp>
        </mc:Choice>
        <mc:Fallback xmlns="">
          <p:sp>
            <p:nvSpPr>
              <p:cNvPr id="8" name="Content Placeholder 1"/>
              <p:cNvSpPr txBox="1">
                <a:spLocks noRot="1" noChangeAspect="1" noMove="1" noResize="1" noEditPoints="1" noAdjustHandles="1" noChangeArrowheads="1" noChangeShapeType="1" noTextEdit="1"/>
              </p:cNvSpPr>
              <p:nvPr/>
            </p:nvSpPr>
            <p:spPr>
              <a:xfrm>
                <a:off x="1095375" y="1446700"/>
                <a:ext cx="4848830" cy="4058751"/>
              </a:xfrm>
              <a:prstGeom prst="rect">
                <a:avLst/>
              </a:prstGeom>
              <a:blipFill>
                <a:blip r:embed="rId4"/>
                <a:stretch>
                  <a:fillRect/>
                </a:stretch>
              </a:blipFill>
              <a:effectLst>
                <a:outerShdw blurRad="25400" dir="17880000">
                  <a:srgbClr val="000000">
                    <a:alpha val="46000"/>
                  </a:srgbClr>
                </a:outerShdw>
              </a:effectLst>
            </p:spPr>
            <p:txBody>
              <a:bodyPr/>
              <a:lstStyle/>
              <a:p>
                <a:r>
                  <a:rPr lang="en-US">
                    <a:noFill/>
                  </a:rPr>
                  <a:t> </a:t>
                </a:r>
              </a:p>
            </p:txBody>
          </p:sp>
        </mc:Fallback>
      </mc:AlternateContent>
    </p:spTree>
    <p:extLst>
      <p:ext uri="{BB962C8B-B14F-4D97-AF65-F5344CB8AC3E}">
        <p14:creationId xmlns:p14="http://schemas.microsoft.com/office/powerpoint/2010/main" val="3495851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19</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900068" y="195808"/>
            <a:ext cx="10353762" cy="970450"/>
          </a:xfrm>
        </p:spPr>
        <p:txBody>
          <a:bodyPr/>
          <a:lstStyle/>
          <a:p>
            <a:r>
              <a:rPr lang="en-US"/>
              <a:t>Task 2: Final Mold Development</a:t>
            </a:r>
          </a:p>
        </p:txBody>
      </p:sp>
      <p:pic>
        <p:nvPicPr>
          <p:cNvPr id="7" name="Content Placeholder 6"/>
          <p:cNvPicPr>
            <a:picLocks noGrp="1" noChangeAspect="1"/>
          </p:cNvPicPr>
          <p:nvPr>
            <p:ph idx="1"/>
          </p:nvPr>
        </p:nvPicPr>
        <p:blipFill rotWithShape="1">
          <a:blip r:embed="rId3">
            <a:extLst>
              <a:ext uri="{28A0092B-C50C-407E-A947-70E740481C1C}">
                <a14:useLocalDpi xmlns:a14="http://schemas.microsoft.com/office/drawing/2010/main" val="0"/>
              </a:ext>
            </a:extLst>
          </a:blip>
          <a:srcRect l="2525" t="2650" r="5439"/>
          <a:stretch/>
        </p:blipFill>
        <p:spPr>
          <a:xfrm>
            <a:off x="352425" y="1390650"/>
            <a:ext cx="11492903" cy="4324350"/>
          </a:xfrm>
        </p:spPr>
      </p:pic>
      <p:sp>
        <p:nvSpPr>
          <p:cNvPr id="17" name="TextBox 16">
            <a:extLst>
              <a:ext uri="{FF2B5EF4-FFF2-40B4-BE49-F238E27FC236}">
                <a16:creationId xmlns:a16="http://schemas.microsoft.com/office/drawing/2014/main" id="{C10CCEFC-EF8E-48D1-816A-80BBD596F3F2}"/>
              </a:ext>
            </a:extLst>
          </p:cNvPr>
          <p:cNvSpPr txBox="1"/>
          <p:nvPr/>
        </p:nvSpPr>
        <p:spPr>
          <a:xfrm>
            <a:off x="3858425" y="5843298"/>
            <a:ext cx="44418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26: Isometric Mold Image Full Size</a:t>
            </a:r>
          </a:p>
          <a:p>
            <a:pPr algn="ctr"/>
            <a:r>
              <a:rPr lang="en-US" sz="1600" dirty="0">
                <a:ea typeface="+mn-lt"/>
                <a:cs typeface="+mn-lt"/>
              </a:rPr>
              <a:t>SolidWorks Development</a:t>
            </a:r>
          </a:p>
        </p:txBody>
      </p:sp>
    </p:spTree>
    <p:extLst>
      <p:ext uri="{BB962C8B-B14F-4D97-AF65-F5344CB8AC3E}">
        <p14:creationId xmlns:p14="http://schemas.microsoft.com/office/powerpoint/2010/main" val="706107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
            <a:ext cx="12192000" cy="6858000"/>
          </a:xfrm>
        </p:spPr>
      </p:pic>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20</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919119" y="-111923"/>
            <a:ext cx="10353762" cy="970450"/>
          </a:xfrm>
        </p:spPr>
        <p:txBody>
          <a:bodyPr/>
          <a:lstStyle/>
          <a:p>
            <a:r>
              <a:rPr lang="en-US">
                <a:solidFill>
                  <a:schemeClr val="bg1"/>
                </a:solidFill>
              </a:rPr>
              <a:t>Task 2: Mold Procurement</a:t>
            </a:r>
          </a:p>
        </p:txBody>
      </p:sp>
    </p:spTree>
    <p:extLst>
      <p:ext uri="{BB962C8B-B14F-4D97-AF65-F5344CB8AC3E}">
        <p14:creationId xmlns:p14="http://schemas.microsoft.com/office/powerpoint/2010/main" val="7903729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8C4938-3BD1-43B9-AAAD-234502FB3F35}"/>
              </a:ext>
            </a:extLst>
          </p:cNvPr>
          <p:cNvSpPr>
            <a:spLocks noGrp="1"/>
          </p:cNvSpPr>
          <p:nvPr>
            <p:ph idx="1"/>
          </p:nvPr>
        </p:nvSpPr>
        <p:spPr/>
        <p:txBody>
          <a:bodyPr>
            <a:normAutofit/>
          </a:bodyPr>
          <a:lstStyle/>
          <a:p>
            <a:pPr marL="36900" indent="0">
              <a:buNone/>
            </a:pPr>
            <a:endParaRPr lang="en-US" sz="3000" u="sng"/>
          </a:p>
          <a:p>
            <a:pPr marL="36900" indent="0">
              <a:buNone/>
            </a:pPr>
            <a:endParaRPr lang="en-US" sz="2800"/>
          </a:p>
          <a:p>
            <a:pPr marL="36900" indent="0">
              <a:buNone/>
            </a:pPr>
            <a:endParaRPr lang="en-US" sz="2800"/>
          </a:p>
          <a:p>
            <a:pPr marL="36900" indent="0">
              <a:buNone/>
            </a:pPr>
            <a:endParaRPr lang="en-US" sz="2800"/>
          </a:p>
          <a:p>
            <a:endParaRPr lang="en-US" sz="2800"/>
          </a:p>
          <a:p>
            <a:endParaRPr lang="en-US" sz="2800"/>
          </a:p>
          <a:p>
            <a:endParaRPr lang="en-US"/>
          </a:p>
          <a:p>
            <a:endParaRPr lang="en-US"/>
          </a:p>
          <a:p>
            <a:endParaRPr lang="en-US"/>
          </a:p>
          <a:p>
            <a:endParaRPr lang="en-US"/>
          </a:p>
        </p:txBody>
      </p:sp>
      <p:sp>
        <p:nvSpPr>
          <p:cNvPr id="4" name="Slide Number Placeholder 3">
            <a:extLst>
              <a:ext uri="{FF2B5EF4-FFF2-40B4-BE49-F238E27FC236}">
                <a16:creationId xmlns:a16="http://schemas.microsoft.com/office/drawing/2014/main" id="{8438BB10-3951-4903-A060-803B05C16029}"/>
              </a:ext>
            </a:extLst>
          </p:cNvPr>
          <p:cNvSpPr>
            <a:spLocks noGrp="1"/>
          </p:cNvSpPr>
          <p:nvPr>
            <p:ph type="sldNum" sz="quarter" idx="12"/>
          </p:nvPr>
        </p:nvSpPr>
        <p:spPr/>
        <p:txBody>
          <a:bodyPr/>
          <a:lstStyle/>
          <a:p>
            <a:fld id="{51FB18F3-0B29-4B2E-BD23-50950B937FFF}" type="slidenum">
              <a:rPr lang="en-US" smtClean="0"/>
              <a:t>21</a:t>
            </a:fld>
            <a:endParaRPr lang="en-US"/>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Tree>
    <p:extLst>
      <p:ext uri="{BB962C8B-B14F-4D97-AF65-F5344CB8AC3E}">
        <p14:creationId xmlns:p14="http://schemas.microsoft.com/office/powerpoint/2010/main" val="18622258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8C4938-3BD1-43B9-AAAD-234502FB3F35}"/>
              </a:ext>
            </a:extLst>
          </p:cNvPr>
          <p:cNvSpPr>
            <a:spLocks noGrp="1"/>
          </p:cNvSpPr>
          <p:nvPr>
            <p:ph idx="1"/>
          </p:nvPr>
        </p:nvSpPr>
        <p:spPr/>
        <p:txBody>
          <a:bodyPr>
            <a:normAutofit/>
          </a:bodyPr>
          <a:lstStyle/>
          <a:p>
            <a:pPr marL="36900" indent="0">
              <a:buNone/>
            </a:pPr>
            <a:endParaRPr lang="en-US" sz="3000" u="sng"/>
          </a:p>
          <a:p>
            <a:pPr marL="36900" indent="0">
              <a:buNone/>
            </a:pPr>
            <a:endParaRPr lang="en-US" sz="2800"/>
          </a:p>
          <a:p>
            <a:pPr marL="36900" indent="0">
              <a:buNone/>
            </a:pPr>
            <a:endParaRPr lang="en-US" sz="2800"/>
          </a:p>
          <a:p>
            <a:pPr marL="36900" indent="0">
              <a:buNone/>
            </a:pPr>
            <a:endParaRPr lang="en-US" sz="2800"/>
          </a:p>
          <a:p>
            <a:endParaRPr lang="en-US" sz="2800"/>
          </a:p>
          <a:p>
            <a:endParaRPr lang="en-US" sz="2800"/>
          </a:p>
          <a:p>
            <a:endParaRPr lang="en-US"/>
          </a:p>
          <a:p>
            <a:endParaRPr lang="en-US"/>
          </a:p>
          <a:p>
            <a:endParaRPr lang="en-US"/>
          </a:p>
          <a:p>
            <a:endParaRPr lang="en-US"/>
          </a:p>
        </p:txBody>
      </p:sp>
      <p:sp>
        <p:nvSpPr>
          <p:cNvPr id="4" name="Slide Number Placeholder 3">
            <a:extLst>
              <a:ext uri="{FF2B5EF4-FFF2-40B4-BE49-F238E27FC236}">
                <a16:creationId xmlns:a16="http://schemas.microsoft.com/office/drawing/2014/main" id="{8438BB10-3951-4903-A060-803B05C16029}"/>
              </a:ext>
            </a:extLst>
          </p:cNvPr>
          <p:cNvSpPr>
            <a:spLocks noGrp="1"/>
          </p:cNvSpPr>
          <p:nvPr>
            <p:ph type="sldNum" sz="quarter" idx="12"/>
          </p:nvPr>
        </p:nvSpPr>
        <p:spPr/>
        <p:txBody>
          <a:bodyPr/>
          <a:lstStyle/>
          <a:p>
            <a:fld id="{51FB18F3-0B29-4B2E-BD23-50950B937FFF}" type="slidenum">
              <a:rPr lang="en-US" smtClean="0"/>
              <a:t>22</a:t>
            </a:fld>
            <a:endParaRPr lang="en-US"/>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Tree>
    <p:extLst>
      <p:ext uri="{BB962C8B-B14F-4D97-AF65-F5344CB8AC3E}">
        <p14:creationId xmlns:p14="http://schemas.microsoft.com/office/powerpoint/2010/main" val="579646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23</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389415"/>
            <a:ext cx="10353762" cy="970450"/>
          </a:xfrm>
        </p:spPr>
        <p:txBody>
          <a:bodyPr>
            <a:normAutofit fontScale="90000"/>
          </a:bodyPr>
          <a:lstStyle/>
          <a:p>
            <a:r>
              <a:rPr lang="en-US"/>
              <a:t>Task 3: Structural Analysis </a:t>
            </a:r>
            <a:br>
              <a:rPr lang="en-US"/>
            </a:br>
            <a:r>
              <a:rPr lang="en-US"/>
              <a:t>Calculations </a:t>
            </a:r>
          </a:p>
        </p:txBody>
      </p:sp>
      <p:sp>
        <p:nvSpPr>
          <p:cNvPr id="3" name="Content Placeholder 2"/>
          <p:cNvSpPr>
            <a:spLocks noGrp="1"/>
          </p:cNvSpPr>
          <p:nvPr>
            <p:ph idx="1"/>
          </p:nvPr>
        </p:nvSpPr>
        <p:spPr>
          <a:xfrm>
            <a:off x="913795" y="1450731"/>
            <a:ext cx="10353762" cy="4713053"/>
          </a:xfrm>
        </p:spPr>
        <p:txBody>
          <a:bodyPr>
            <a:normAutofit/>
          </a:bodyPr>
          <a:lstStyle/>
          <a:p>
            <a:r>
              <a:rPr lang="en-US" sz="3000" u="sng"/>
              <a:t>Assumptions </a:t>
            </a:r>
          </a:p>
          <a:p>
            <a:pPr lvl="1"/>
            <a:r>
              <a:rPr lang="en-US" sz="2000"/>
              <a:t>Symmetrical U-shaped Beam </a:t>
            </a:r>
          </a:p>
          <a:p>
            <a:pPr lvl="1"/>
            <a:r>
              <a:rPr lang="en-US" sz="2000"/>
              <a:t>200 </a:t>
            </a:r>
            <a:r>
              <a:rPr lang="en-US" sz="2000" err="1"/>
              <a:t>lb</a:t>
            </a:r>
            <a:r>
              <a:rPr lang="en-US" sz="2000"/>
              <a:t> paddler weight acting as point loads at 15% and 85% of the length </a:t>
            </a:r>
          </a:p>
          <a:p>
            <a:pPr lvl="1"/>
            <a:r>
              <a:rPr lang="en-US" sz="2000"/>
              <a:t>Uniform distributed buoyancy force acting as reaction </a:t>
            </a:r>
          </a:p>
          <a:p>
            <a:r>
              <a:rPr lang="en-US" sz="3000" u="sng"/>
              <a:t>Analysis</a:t>
            </a:r>
            <a:r>
              <a:rPr lang="en-US"/>
              <a:t> </a:t>
            </a:r>
          </a:p>
          <a:p>
            <a:pPr lvl="1"/>
            <a:r>
              <a:rPr lang="en-US" sz="2000"/>
              <a:t>Completed in Microsoft Excel </a:t>
            </a:r>
          </a:p>
          <a:p>
            <a:pPr lvl="1"/>
            <a:r>
              <a:rPr lang="en-US" sz="2000"/>
              <a:t>Dependent on Mix Design strength and Hull Design geometry</a:t>
            </a:r>
          </a:p>
          <a:p>
            <a:pPr lvl="1"/>
            <a:r>
              <a:rPr lang="en-US" sz="2000"/>
              <a:t>Conformed to RFP requirements set forth by NCCC </a:t>
            </a:r>
          </a:p>
          <a:p>
            <a:pPr lvl="2"/>
            <a:r>
              <a:rPr lang="en-US" sz="1800"/>
              <a:t>Ex. 5 </a:t>
            </a:r>
            <a:r>
              <a:rPr lang="en-US" sz="1800" err="1"/>
              <a:t>ft</a:t>
            </a:r>
            <a:r>
              <a:rPr lang="en-US" sz="1800"/>
              <a:t> long 80 </a:t>
            </a:r>
            <a:r>
              <a:rPr lang="en-US" sz="1800" err="1"/>
              <a:t>lb</a:t>
            </a:r>
            <a:r>
              <a:rPr lang="en-US" sz="1800"/>
              <a:t>/</a:t>
            </a:r>
            <a:r>
              <a:rPr lang="en-US" sz="1800" err="1"/>
              <a:t>ft</a:t>
            </a:r>
            <a:r>
              <a:rPr lang="en-US" sz="1800"/>
              <a:t> distributed load acting at the middle  </a:t>
            </a:r>
          </a:p>
          <a:p>
            <a:pPr lvl="1"/>
            <a:endParaRPr lang="en-US"/>
          </a:p>
          <a:p>
            <a:pPr lvl="1"/>
            <a:endParaRPr lang="en-US"/>
          </a:p>
          <a:p>
            <a:endParaRPr lang="en-US"/>
          </a:p>
        </p:txBody>
      </p:sp>
    </p:spTree>
    <p:extLst>
      <p:ext uri="{BB962C8B-B14F-4D97-AF65-F5344CB8AC3E}">
        <p14:creationId xmlns:p14="http://schemas.microsoft.com/office/powerpoint/2010/main" val="3822142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1FB18F3-0B29-4B2E-BD23-50950B937FFF}" type="slidenum">
              <a:rPr lang="en-US" smtClean="0"/>
              <a:t>24</a:t>
            </a:fld>
            <a:endParaRPr lang="en-US"/>
          </a:p>
        </p:txBody>
      </p:sp>
      <p:graphicFrame>
        <p:nvGraphicFramePr>
          <p:cNvPr id="5" name="Table 4"/>
          <p:cNvGraphicFramePr>
            <a:graphicFrameLocks noGrp="1"/>
          </p:cNvGraphicFramePr>
          <p:nvPr>
            <p:extLst>
              <p:ext uri="{D42A27DB-BD31-4B8C-83A1-F6EECF244321}">
                <p14:modId xmlns:p14="http://schemas.microsoft.com/office/powerpoint/2010/main" val="1599460650"/>
              </p:ext>
            </p:extLst>
          </p:nvPr>
        </p:nvGraphicFramePr>
        <p:xfrm>
          <a:off x="3072179" y="1319843"/>
          <a:ext cx="6262565" cy="21945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93527493"/>
                    </a:ext>
                  </a:extLst>
                </a:gridCol>
                <a:gridCol w="2198565">
                  <a:extLst>
                    <a:ext uri="{9D8B030D-6E8A-4147-A177-3AD203B41FA5}">
                      <a16:colId xmlns:a16="http://schemas.microsoft.com/office/drawing/2014/main" val="2259878879"/>
                    </a:ext>
                  </a:extLst>
                </a:gridCol>
              </a:tblGrid>
              <a:tr h="340218">
                <a:tc>
                  <a:txBody>
                    <a:bodyPr/>
                    <a:lstStyle/>
                    <a:p>
                      <a:pPr algn="ctr"/>
                      <a:r>
                        <a:rPr lang="en-US"/>
                        <a:t>Design Criteria </a:t>
                      </a:r>
                    </a:p>
                  </a:txBody>
                  <a:tcPr/>
                </a:tc>
                <a:tc>
                  <a:txBody>
                    <a:bodyPr/>
                    <a:lstStyle/>
                    <a:p>
                      <a:pPr algn="ctr"/>
                      <a:r>
                        <a:rPr lang="en-US"/>
                        <a:t>Value</a:t>
                      </a:r>
                    </a:p>
                  </a:txBody>
                  <a:tcPr/>
                </a:tc>
                <a:extLst>
                  <a:ext uri="{0D108BD9-81ED-4DB2-BD59-A6C34878D82A}">
                    <a16:rowId xmlns:a16="http://schemas.microsoft.com/office/drawing/2014/main" val="3585533503"/>
                  </a:ext>
                </a:extLst>
              </a:tr>
              <a:tr h="340218">
                <a:tc>
                  <a:txBody>
                    <a:bodyPr/>
                    <a:lstStyle/>
                    <a:p>
                      <a:pPr algn="ctr"/>
                      <a:r>
                        <a:rPr lang="en-US"/>
                        <a:t>Canoe Weight (</a:t>
                      </a:r>
                      <a:r>
                        <a:rPr lang="en-US" err="1"/>
                        <a:t>lb</a:t>
                      </a:r>
                      <a:r>
                        <a:rPr lang="en-US"/>
                        <a:t>/</a:t>
                      </a:r>
                      <a:r>
                        <a:rPr lang="en-US" err="1"/>
                        <a:t>ft</a:t>
                      </a:r>
                      <a:r>
                        <a:rPr lang="en-US"/>
                        <a:t>)</a:t>
                      </a:r>
                    </a:p>
                  </a:txBody>
                  <a:tcPr anchor="ctr"/>
                </a:tc>
                <a:tc>
                  <a:txBody>
                    <a:bodyPr/>
                    <a:lstStyle/>
                    <a:p>
                      <a:pPr algn="ctr"/>
                      <a:r>
                        <a:rPr lang="en-US"/>
                        <a:t>10.7</a:t>
                      </a:r>
                    </a:p>
                  </a:txBody>
                  <a:tcPr anchor="ctr"/>
                </a:tc>
                <a:extLst>
                  <a:ext uri="{0D108BD9-81ED-4DB2-BD59-A6C34878D82A}">
                    <a16:rowId xmlns:a16="http://schemas.microsoft.com/office/drawing/2014/main" val="3019145582"/>
                  </a:ext>
                </a:extLst>
              </a:tr>
              <a:tr h="340218">
                <a:tc>
                  <a:txBody>
                    <a:bodyPr/>
                    <a:lstStyle/>
                    <a:p>
                      <a:pPr algn="ctr"/>
                      <a:r>
                        <a:rPr lang="en-US"/>
                        <a:t>Depth in Water at Equilibrium (in)</a:t>
                      </a:r>
                    </a:p>
                  </a:txBody>
                  <a:tcPr anchor="ctr"/>
                </a:tc>
                <a:tc>
                  <a:txBody>
                    <a:bodyPr/>
                    <a:lstStyle/>
                    <a:p>
                      <a:pPr algn="ctr"/>
                      <a:r>
                        <a:rPr lang="en-US"/>
                        <a:t>9.49</a:t>
                      </a:r>
                    </a:p>
                  </a:txBody>
                  <a:tcPr anchor="ctr"/>
                </a:tc>
                <a:extLst>
                  <a:ext uri="{0D108BD9-81ED-4DB2-BD59-A6C34878D82A}">
                    <a16:rowId xmlns:a16="http://schemas.microsoft.com/office/drawing/2014/main" val="1909164282"/>
                  </a:ext>
                </a:extLst>
              </a:tr>
              <a:tr h="340218">
                <a:tc>
                  <a:txBody>
                    <a:bodyPr/>
                    <a:lstStyle/>
                    <a:p>
                      <a:pPr algn="ctr"/>
                      <a:r>
                        <a:rPr lang="en-US"/>
                        <a:t>Buoyancy Force (</a:t>
                      </a:r>
                      <a:r>
                        <a:rPr lang="en-US" err="1"/>
                        <a:t>lb</a:t>
                      </a:r>
                      <a:r>
                        <a:rPr lang="en-US"/>
                        <a:t>/</a:t>
                      </a:r>
                      <a:r>
                        <a:rPr lang="en-US" err="1"/>
                        <a:t>ft</a:t>
                      </a:r>
                      <a:r>
                        <a:rPr lang="en-US"/>
                        <a:t>)</a:t>
                      </a:r>
                    </a:p>
                  </a:txBody>
                  <a:tcPr anchor="ctr"/>
                </a:tc>
                <a:tc>
                  <a:txBody>
                    <a:bodyPr/>
                    <a:lstStyle/>
                    <a:p>
                      <a:pPr algn="ctr"/>
                      <a:r>
                        <a:rPr lang="en-US"/>
                        <a:t>55.93</a:t>
                      </a:r>
                    </a:p>
                  </a:txBody>
                  <a:tcPr anchor="ctr"/>
                </a:tc>
                <a:extLst>
                  <a:ext uri="{0D108BD9-81ED-4DB2-BD59-A6C34878D82A}">
                    <a16:rowId xmlns:a16="http://schemas.microsoft.com/office/drawing/2014/main" val="1728750214"/>
                  </a:ext>
                </a:extLst>
              </a:tr>
              <a:tr h="340218">
                <a:tc>
                  <a:txBody>
                    <a:bodyPr/>
                    <a:lstStyle/>
                    <a:p>
                      <a:pPr algn="ctr"/>
                      <a:r>
                        <a:rPr lang="en-US"/>
                        <a:t>Centroid (in)</a:t>
                      </a:r>
                    </a:p>
                  </a:txBody>
                  <a:tcPr anchor="ctr"/>
                </a:tc>
                <a:tc>
                  <a:txBody>
                    <a:bodyPr/>
                    <a:lstStyle/>
                    <a:p>
                      <a:pPr algn="ctr"/>
                      <a:r>
                        <a:rPr lang="en-US"/>
                        <a:t>3.85</a:t>
                      </a:r>
                    </a:p>
                  </a:txBody>
                  <a:tcPr anchor="ctr"/>
                </a:tc>
                <a:extLst>
                  <a:ext uri="{0D108BD9-81ED-4DB2-BD59-A6C34878D82A}">
                    <a16:rowId xmlns:a16="http://schemas.microsoft.com/office/drawing/2014/main" val="172515755"/>
                  </a:ext>
                </a:extLst>
              </a:tr>
              <a:tr h="340218">
                <a:tc>
                  <a:txBody>
                    <a:bodyPr/>
                    <a:lstStyle/>
                    <a:p>
                      <a:pPr algn="ctr"/>
                      <a:r>
                        <a:rPr lang="en-US"/>
                        <a:t>Moment of Inertia (in^4)</a:t>
                      </a:r>
                    </a:p>
                  </a:txBody>
                  <a:tcPr anchor="ctr"/>
                </a:tc>
                <a:tc>
                  <a:txBody>
                    <a:bodyPr/>
                    <a:lstStyle/>
                    <a:p>
                      <a:pPr algn="ctr"/>
                      <a:r>
                        <a:rPr lang="en-US"/>
                        <a:t>561.13</a:t>
                      </a:r>
                    </a:p>
                  </a:txBody>
                  <a:tcPr anchor="ctr"/>
                </a:tc>
                <a:extLst>
                  <a:ext uri="{0D108BD9-81ED-4DB2-BD59-A6C34878D82A}">
                    <a16:rowId xmlns:a16="http://schemas.microsoft.com/office/drawing/2014/main" val="2663186972"/>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843615908"/>
              </p:ext>
            </p:extLst>
          </p:nvPr>
        </p:nvGraphicFramePr>
        <p:xfrm>
          <a:off x="2684096" y="4235362"/>
          <a:ext cx="7077806" cy="21031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81120423"/>
                    </a:ext>
                  </a:extLst>
                </a:gridCol>
                <a:gridCol w="1783535">
                  <a:extLst>
                    <a:ext uri="{9D8B030D-6E8A-4147-A177-3AD203B41FA5}">
                      <a16:colId xmlns:a16="http://schemas.microsoft.com/office/drawing/2014/main" val="2404053074"/>
                    </a:ext>
                  </a:extLst>
                </a:gridCol>
                <a:gridCol w="2584938">
                  <a:extLst>
                    <a:ext uri="{9D8B030D-6E8A-4147-A177-3AD203B41FA5}">
                      <a16:colId xmlns:a16="http://schemas.microsoft.com/office/drawing/2014/main" val="1857168024"/>
                    </a:ext>
                  </a:extLst>
                </a:gridCol>
              </a:tblGrid>
              <a:tr h="345789">
                <a:tc>
                  <a:txBody>
                    <a:bodyPr/>
                    <a:lstStyle/>
                    <a:p>
                      <a:pPr algn="ctr"/>
                      <a:r>
                        <a:rPr lang="en-US"/>
                        <a:t>Design Variable </a:t>
                      </a:r>
                    </a:p>
                  </a:txBody>
                  <a:tcPr anchor="ctr"/>
                </a:tc>
                <a:tc>
                  <a:txBody>
                    <a:bodyPr/>
                    <a:lstStyle/>
                    <a:p>
                      <a:pPr algn="ctr"/>
                      <a:r>
                        <a:rPr lang="en-US"/>
                        <a:t>Capacity </a:t>
                      </a:r>
                    </a:p>
                  </a:txBody>
                  <a:tcPr anchor="ctr"/>
                </a:tc>
                <a:tc>
                  <a:txBody>
                    <a:bodyPr/>
                    <a:lstStyle/>
                    <a:p>
                      <a:pPr algn="ctr"/>
                      <a:r>
                        <a:rPr lang="en-US"/>
                        <a:t>Experienced</a:t>
                      </a:r>
                      <a:r>
                        <a:rPr lang="en-US" baseline="0"/>
                        <a:t> Load</a:t>
                      </a:r>
                      <a:endParaRPr lang="en-US"/>
                    </a:p>
                  </a:txBody>
                  <a:tcPr anchor="ctr"/>
                </a:tc>
                <a:extLst>
                  <a:ext uri="{0D108BD9-81ED-4DB2-BD59-A6C34878D82A}">
                    <a16:rowId xmlns:a16="http://schemas.microsoft.com/office/drawing/2014/main" val="2240934373"/>
                  </a:ext>
                </a:extLst>
              </a:tr>
              <a:tr h="345789">
                <a:tc>
                  <a:txBody>
                    <a:bodyPr/>
                    <a:lstStyle/>
                    <a:p>
                      <a:pPr algn="ctr"/>
                      <a:r>
                        <a:rPr lang="en-US"/>
                        <a:t>Moment (</a:t>
                      </a:r>
                      <a:r>
                        <a:rPr lang="en-US" err="1"/>
                        <a:t>lb</a:t>
                      </a:r>
                      <a:r>
                        <a:rPr lang="en-US"/>
                        <a:t>*</a:t>
                      </a:r>
                      <a:r>
                        <a:rPr lang="en-US" err="1"/>
                        <a:t>ft</a:t>
                      </a:r>
                      <a:r>
                        <a:rPr lang="en-US"/>
                        <a:t>)</a:t>
                      </a:r>
                    </a:p>
                  </a:txBody>
                  <a:tcPr anchor="ctr"/>
                </a:tc>
                <a:tc>
                  <a:txBody>
                    <a:bodyPr/>
                    <a:lstStyle/>
                    <a:p>
                      <a:pPr algn="ctr"/>
                      <a:r>
                        <a:rPr lang="en-US"/>
                        <a:t>935.04</a:t>
                      </a:r>
                    </a:p>
                  </a:txBody>
                  <a:tcPr anchor="ctr"/>
                </a:tc>
                <a:tc>
                  <a:txBody>
                    <a:bodyPr/>
                    <a:lstStyle/>
                    <a:p>
                      <a:pPr algn="ctr"/>
                      <a:r>
                        <a:rPr lang="en-US"/>
                        <a:t>283.57</a:t>
                      </a:r>
                    </a:p>
                  </a:txBody>
                  <a:tcPr anchor="ctr"/>
                </a:tc>
                <a:extLst>
                  <a:ext uri="{0D108BD9-81ED-4DB2-BD59-A6C34878D82A}">
                    <a16:rowId xmlns:a16="http://schemas.microsoft.com/office/drawing/2014/main" val="3801996159"/>
                  </a:ext>
                </a:extLst>
              </a:tr>
              <a:tr h="345789">
                <a:tc>
                  <a:txBody>
                    <a:bodyPr/>
                    <a:lstStyle/>
                    <a:p>
                      <a:pPr algn="ctr"/>
                      <a:r>
                        <a:rPr lang="en-US"/>
                        <a:t>Compressive</a:t>
                      </a:r>
                      <a:r>
                        <a:rPr lang="en-US" baseline="0"/>
                        <a:t> Stress (psi)</a:t>
                      </a:r>
                      <a:endParaRPr lang="en-US"/>
                    </a:p>
                  </a:txBody>
                  <a:tcPr anchor="ctr"/>
                </a:tc>
                <a:tc>
                  <a:txBody>
                    <a:bodyPr/>
                    <a:lstStyle/>
                    <a:p>
                      <a:pPr algn="ctr"/>
                      <a:r>
                        <a:rPr lang="en-US"/>
                        <a:t>2100</a:t>
                      </a:r>
                    </a:p>
                  </a:txBody>
                  <a:tcPr anchor="ctr"/>
                </a:tc>
                <a:tc>
                  <a:txBody>
                    <a:bodyPr/>
                    <a:lstStyle/>
                    <a:p>
                      <a:pPr algn="ctr"/>
                      <a:r>
                        <a:rPr lang="en-US"/>
                        <a:t>62.52</a:t>
                      </a:r>
                    </a:p>
                  </a:txBody>
                  <a:tcPr anchor="ctr"/>
                </a:tc>
                <a:extLst>
                  <a:ext uri="{0D108BD9-81ED-4DB2-BD59-A6C34878D82A}">
                    <a16:rowId xmlns:a16="http://schemas.microsoft.com/office/drawing/2014/main" val="1658521620"/>
                  </a:ext>
                </a:extLst>
              </a:tr>
              <a:tr h="345789">
                <a:tc>
                  <a:txBody>
                    <a:bodyPr/>
                    <a:lstStyle/>
                    <a:p>
                      <a:pPr algn="ctr"/>
                      <a:r>
                        <a:rPr lang="en-US"/>
                        <a:t>Tensile Stress (psi)</a:t>
                      </a:r>
                    </a:p>
                  </a:txBody>
                  <a:tcPr anchor="ctr"/>
                </a:tc>
                <a:tc>
                  <a:txBody>
                    <a:bodyPr/>
                    <a:lstStyle/>
                    <a:p>
                      <a:pPr algn="ctr"/>
                      <a:r>
                        <a:rPr lang="en-US"/>
                        <a:t>183.3</a:t>
                      </a:r>
                    </a:p>
                  </a:txBody>
                  <a:tcPr anchor="ctr"/>
                </a:tc>
                <a:tc>
                  <a:txBody>
                    <a:bodyPr/>
                    <a:lstStyle/>
                    <a:p>
                      <a:pPr algn="ctr"/>
                      <a:r>
                        <a:rPr lang="en-US"/>
                        <a:t>23.35</a:t>
                      </a:r>
                    </a:p>
                  </a:txBody>
                  <a:tcPr anchor="ctr"/>
                </a:tc>
                <a:extLst>
                  <a:ext uri="{0D108BD9-81ED-4DB2-BD59-A6C34878D82A}">
                    <a16:rowId xmlns:a16="http://schemas.microsoft.com/office/drawing/2014/main" val="1605901709"/>
                  </a:ext>
                </a:extLst>
              </a:tr>
              <a:tr h="605130">
                <a:tc>
                  <a:txBody>
                    <a:bodyPr/>
                    <a:lstStyle/>
                    <a:p>
                      <a:pPr algn="ctr"/>
                      <a:r>
                        <a:rPr lang="en-US"/>
                        <a:t>Shear Stress (psi)</a:t>
                      </a:r>
                    </a:p>
                  </a:txBody>
                  <a:tcPr anchor="ctr"/>
                </a:tc>
                <a:tc>
                  <a:txBody>
                    <a:bodyPr/>
                    <a:lstStyle/>
                    <a:p>
                      <a:pPr algn="ctr"/>
                      <a:r>
                        <a:rPr lang="en-US"/>
                        <a:t>68.74</a:t>
                      </a:r>
                    </a:p>
                  </a:txBody>
                  <a:tcPr anchor="ctr"/>
                </a:tc>
                <a:tc>
                  <a:txBody>
                    <a:bodyPr/>
                    <a:lstStyle/>
                    <a:p>
                      <a:pPr algn="ctr"/>
                      <a:r>
                        <a:rPr lang="en-US"/>
                        <a:t>Keel: 2.97</a:t>
                      </a:r>
                    </a:p>
                    <a:p>
                      <a:pPr algn="ctr"/>
                      <a:r>
                        <a:rPr lang="en-US"/>
                        <a:t>Gunwale: 1.06</a:t>
                      </a:r>
                    </a:p>
                  </a:txBody>
                  <a:tcPr anchor="ctr"/>
                </a:tc>
                <a:extLst>
                  <a:ext uri="{0D108BD9-81ED-4DB2-BD59-A6C34878D82A}">
                    <a16:rowId xmlns:a16="http://schemas.microsoft.com/office/drawing/2014/main" val="238932758"/>
                  </a:ext>
                </a:extLst>
              </a:tr>
            </a:tbl>
          </a:graphicData>
        </a:graphic>
      </p:graphicFrame>
      <p:sp>
        <p:nvSpPr>
          <p:cNvPr id="7" name="Title 1">
            <a:extLst>
              <a:ext uri="{FF2B5EF4-FFF2-40B4-BE49-F238E27FC236}">
                <a16:creationId xmlns:a16="http://schemas.microsoft.com/office/drawing/2014/main" id="{D2715948-FC2F-4FC8-972C-FA39A042A9B5}"/>
              </a:ext>
            </a:extLst>
          </p:cNvPr>
          <p:cNvSpPr>
            <a:spLocks noGrp="1"/>
          </p:cNvSpPr>
          <p:nvPr>
            <p:ph type="title"/>
          </p:nvPr>
        </p:nvSpPr>
        <p:spPr>
          <a:xfrm>
            <a:off x="913794" y="187991"/>
            <a:ext cx="10353762" cy="682448"/>
          </a:xfrm>
        </p:spPr>
        <p:txBody>
          <a:bodyPr>
            <a:normAutofit fontScale="90000"/>
          </a:bodyPr>
          <a:lstStyle/>
          <a:p>
            <a:r>
              <a:rPr lang="en-US"/>
              <a:t>Task 3: Structural Calculations</a:t>
            </a:r>
          </a:p>
        </p:txBody>
      </p:sp>
      <p:sp>
        <p:nvSpPr>
          <p:cNvPr id="8" name="TextBox 7">
            <a:extLst>
              <a:ext uri="{FF2B5EF4-FFF2-40B4-BE49-F238E27FC236}">
                <a16:creationId xmlns:a16="http://schemas.microsoft.com/office/drawing/2014/main" id="{C10CCEFC-EF8E-48D1-816A-80BBD596F3F2}"/>
              </a:ext>
            </a:extLst>
          </p:cNvPr>
          <p:cNvSpPr txBox="1"/>
          <p:nvPr/>
        </p:nvSpPr>
        <p:spPr>
          <a:xfrm>
            <a:off x="4360064" y="1009907"/>
            <a:ext cx="344249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Table 10: Design Criteria Values </a:t>
            </a:r>
          </a:p>
        </p:txBody>
      </p:sp>
      <p:sp>
        <p:nvSpPr>
          <p:cNvPr id="9" name="TextBox 8">
            <a:extLst>
              <a:ext uri="{FF2B5EF4-FFF2-40B4-BE49-F238E27FC236}">
                <a16:creationId xmlns:a16="http://schemas.microsoft.com/office/drawing/2014/main" id="{C10CCEFC-EF8E-48D1-816A-80BBD596F3F2}"/>
              </a:ext>
            </a:extLst>
          </p:cNvPr>
          <p:cNvSpPr txBox="1"/>
          <p:nvPr/>
        </p:nvSpPr>
        <p:spPr>
          <a:xfrm>
            <a:off x="4369833" y="3915713"/>
            <a:ext cx="344249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Table 11: Design Variable Values</a:t>
            </a:r>
          </a:p>
        </p:txBody>
      </p:sp>
    </p:spTree>
    <p:extLst>
      <p:ext uri="{BB962C8B-B14F-4D97-AF65-F5344CB8AC3E}">
        <p14:creationId xmlns:p14="http://schemas.microsoft.com/office/powerpoint/2010/main" val="27199728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1FB18F3-0B29-4B2E-BD23-50950B937FFF}" type="slidenum">
              <a:rPr lang="en-US" smtClean="0"/>
              <a:t>25</a:t>
            </a:fld>
            <a:endParaRPr lang="en-US"/>
          </a:p>
        </p:txBody>
      </p:sp>
      <p:pic>
        <p:nvPicPr>
          <p:cNvPr id="5" name="Picture 4"/>
          <p:cNvPicPr>
            <a:picLocks noChangeAspect="1"/>
          </p:cNvPicPr>
          <p:nvPr/>
        </p:nvPicPr>
        <p:blipFill>
          <a:blip r:embed="rId3"/>
          <a:stretch>
            <a:fillRect/>
          </a:stretch>
        </p:blipFill>
        <p:spPr>
          <a:xfrm>
            <a:off x="482122" y="1410942"/>
            <a:ext cx="11217106" cy="4559035"/>
          </a:xfrm>
          <a:prstGeom prst="rect">
            <a:avLst/>
          </a:prstGeom>
        </p:spPr>
      </p:pic>
      <p:sp>
        <p:nvSpPr>
          <p:cNvPr id="6" name="Title 1">
            <a:extLst>
              <a:ext uri="{FF2B5EF4-FFF2-40B4-BE49-F238E27FC236}">
                <a16:creationId xmlns:a16="http://schemas.microsoft.com/office/drawing/2014/main" id="{D2715948-FC2F-4FC8-972C-FA39A042A9B5}"/>
              </a:ext>
            </a:extLst>
          </p:cNvPr>
          <p:cNvSpPr>
            <a:spLocks noGrp="1"/>
          </p:cNvSpPr>
          <p:nvPr>
            <p:ph type="title"/>
          </p:nvPr>
        </p:nvSpPr>
        <p:spPr>
          <a:xfrm>
            <a:off x="913794" y="187990"/>
            <a:ext cx="10353762" cy="970450"/>
          </a:xfrm>
        </p:spPr>
        <p:txBody>
          <a:bodyPr>
            <a:normAutofit/>
          </a:bodyPr>
          <a:lstStyle/>
          <a:p>
            <a:r>
              <a:rPr lang="en-US"/>
              <a:t>Profile Free Body Diagram</a:t>
            </a:r>
          </a:p>
        </p:txBody>
      </p:sp>
      <p:sp>
        <p:nvSpPr>
          <p:cNvPr id="7" name="TextBox 6">
            <a:extLst>
              <a:ext uri="{FF2B5EF4-FFF2-40B4-BE49-F238E27FC236}">
                <a16:creationId xmlns:a16="http://schemas.microsoft.com/office/drawing/2014/main" id="{C10CCEFC-EF8E-48D1-816A-80BBD596F3F2}"/>
              </a:ext>
            </a:extLst>
          </p:cNvPr>
          <p:cNvSpPr txBox="1"/>
          <p:nvPr/>
        </p:nvSpPr>
        <p:spPr>
          <a:xfrm>
            <a:off x="4123762" y="5969977"/>
            <a:ext cx="393382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27: Profile Free Body Diagram </a:t>
            </a:r>
          </a:p>
        </p:txBody>
      </p:sp>
    </p:spTree>
    <p:extLst>
      <p:ext uri="{BB962C8B-B14F-4D97-AF65-F5344CB8AC3E}">
        <p14:creationId xmlns:p14="http://schemas.microsoft.com/office/powerpoint/2010/main" val="3926155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1FB18F3-0B29-4B2E-BD23-50950B937FFF}" type="slidenum">
              <a:rPr lang="en-US" smtClean="0"/>
              <a:t>26</a:t>
            </a:fld>
            <a:endParaRPr lang="en-US"/>
          </a:p>
        </p:txBody>
      </p:sp>
      <p:pic>
        <p:nvPicPr>
          <p:cNvPr id="5" name="Picture 4"/>
          <p:cNvPicPr>
            <a:picLocks noChangeAspect="1"/>
          </p:cNvPicPr>
          <p:nvPr/>
        </p:nvPicPr>
        <p:blipFill>
          <a:blip r:embed="rId3"/>
          <a:stretch>
            <a:fillRect/>
          </a:stretch>
        </p:blipFill>
        <p:spPr>
          <a:xfrm>
            <a:off x="913794" y="1099485"/>
            <a:ext cx="10276784" cy="4656667"/>
          </a:xfrm>
          <a:prstGeom prst="rect">
            <a:avLst/>
          </a:prstGeom>
        </p:spPr>
      </p:pic>
      <p:sp>
        <p:nvSpPr>
          <p:cNvPr id="7" name="Title 1">
            <a:extLst>
              <a:ext uri="{FF2B5EF4-FFF2-40B4-BE49-F238E27FC236}">
                <a16:creationId xmlns:a16="http://schemas.microsoft.com/office/drawing/2014/main" id="{D2715948-FC2F-4FC8-972C-FA39A042A9B5}"/>
              </a:ext>
            </a:extLst>
          </p:cNvPr>
          <p:cNvSpPr>
            <a:spLocks noGrp="1"/>
          </p:cNvSpPr>
          <p:nvPr>
            <p:ph type="title"/>
          </p:nvPr>
        </p:nvSpPr>
        <p:spPr>
          <a:xfrm>
            <a:off x="913794" y="187990"/>
            <a:ext cx="10353762" cy="970450"/>
          </a:xfrm>
        </p:spPr>
        <p:txBody>
          <a:bodyPr>
            <a:normAutofit/>
          </a:bodyPr>
          <a:lstStyle/>
          <a:p>
            <a:r>
              <a:rPr lang="en-US"/>
              <a:t>Cross Section Free Body Diagram</a:t>
            </a:r>
          </a:p>
        </p:txBody>
      </p:sp>
      <p:sp>
        <p:nvSpPr>
          <p:cNvPr id="8" name="TextBox 7">
            <a:extLst>
              <a:ext uri="{FF2B5EF4-FFF2-40B4-BE49-F238E27FC236}">
                <a16:creationId xmlns:a16="http://schemas.microsoft.com/office/drawing/2014/main" id="{C10CCEFC-EF8E-48D1-816A-80BBD596F3F2}"/>
              </a:ext>
            </a:extLst>
          </p:cNvPr>
          <p:cNvSpPr txBox="1"/>
          <p:nvPr/>
        </p:nvSpPr>
        <p:spPr>
          <a:xfrm>
            <a:off x="3645070" y="5883153"/>
            <a:ext cx="479351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28: Cross Section Free Body Diagram </a:t>
            </a:r>
          </a:p>
        </p:txBody>
      </p:sp>
    </p:spTree>
    <p:extLst>
      <p:ext uri="{BB962C8B-B14F-4D97-AF65-F5344CB8AC3E}">
        <p14:creationId xmlns:p14="http://schemas.microsoft.com/office/powerpoint/2010/main" val="1285157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1FB18F3-0B29-4B2E-BD23-50950B937FFF}" type="slidenum">
              <a:rPr lang="en-US" smtClean="0"/>
              <a:t>27</a:t>
            </a:fld>
            <a:endParaRPr lang="en-US"/>
          </a:p>
        </p:txBody>
      </p:sp>
      <p:pic>
        <p:nvPicPr>
          <p:cNvPr id="5" name="Picture 4"/>
          <p:cNvPicPr>
            <a:picLocks noChangeAspect="1"/>
          </p:cNvPicPr>
          <p:nvPr/>
        </p:nvPicPr>
        <p:blipFill>
          <a:blip r:embed="rId3"/>
          <a:stretch>
            <a:fillRect/>
          </a:stretch>
        </p:blipFill>
        <p:spPr>
          <a:xfrm>
            <a:off x="562708" y="149469"/>
            <a:ext cx="10392507" cy="5838093"/>
          </a:xfrm>
          <a:prstGeom prst="rect">
            <a:avLst/>
          </a:prstGeom>
        </p:spPr>
      </p:pic>
      <p:sp>
        <p:nvSpPr>
          <p:cNvPr id="6" name="TextBox 5">
            <a:extLst>
              <a:ext uri="{FF2B5EF4-FFF2-40B4-BE49-F238E27FC236}">
                <a16:creationId xmlns:a16="http://schemas.microsoft.com/office/drawing/2014/main" id="{C10CCEFC-EF8E-48D1-816A-80BBD596F3F2}"/>
              </a:ext>
            </a:extLst>
          </p:cNvPr>
          <p:cNvSpPr txBox="1"/>
          <p:nvPr/>
        </p:nvSpPr>
        <p:spPr>
          <a:xfrm>
            <a:off x="4128461" y="5987562"/>
            <a:ext cx="393382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29: Shear Force Diagram</a:t>
            </a:r>
          </a:p>
        </p:txBody>
      </p:sp>
    </p:spTree>
    <p:extLst>
      <p:ext uri="{BB962C8B-B14F-4D97-AF65-F5344CB8AC3E}">
        <p14:creationId xmlns:p14="http://schemas.microsoft.com/office/powerpoint/2010/main" val="36603699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1FB18F3-0B29-4B2E-BD23-50950B937FFF}" type="slidenum">
              <a:rPr lang="en-US" smtClean="0"/>
              <a:t>28</a:t>
            </a:fld>
            <a:endParaRPr lang="en-US"/>
          </a:p>
        </p:txBody>
      </p:sp>
      <p:pic>
        <p:nvPicPr>
          <p:cNvPr id="5" name="Picture 4"/>
          <p:cNvPicPr>
            <a:picLocks noChangeAspect="1"/>
          </p:cNvPicPr>
          <p:nvPr/>
        </p:nvPicPr>
        <p:blipFill>
          <a:blip r:embed="rId3"/>
          <a:stretch>
            <a:fillRect/>
          </a:stretch>
        </p:blipFill>
        <p:spPr>
          <a:xfrm>
            <a:off x="590382" y="105508"/>
            <a:ext cx="10300401" cy="5873261"/>
          </a:xfrm>
          <a:prstGeom prst="rect">
            <a:avLst/>
          </a:prstGeom>
        </p:spPr>
      </p:pic>
      <p:sp>
        <p:nvSpPr>
          <p:cNvPr id="6" name="TextBox 5">
            <a:extLst>
              <a:ext uri="{FF2B5EF4-FFF2-40B4-BE49-F238E27FC236}">
                <a16:creationId xmlns:a16="http://schemas.microsoft.com/office/drawing/2014/main" id="{C10CCEFC-EF8E-48D1-816A-80BBD596F3F2}"/>
              </a:ext>
            </a:extLst>
          </p:cNvPr>
          <p:cNvSpPr txBox="1"/>
          <p:nvPr/>
        </p:nvSpPr>
        <p:spPr>
          <a:xfrm>
            <a:off x="3886672" y="6066692"/>
            <a:ext cx="442228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30: Bending Moment Diagram  </a:t>
            </a:r>
          </a:p>
        </p:txBody>
      </p:sp>
    </p:spTree>
    <p:extLst>
      <p:ext uri="{BB962C8B-B14F-4D97-AF65-F5344CB8AC3E}">
        <p14:creationId xmlns:p14="http://schemas.microsoft.com/office/powerpoint/2010/main" val="40285985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29</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389415"/>
            <a:ext cx="10353762" cy="970450"/>
          </a:xfrm>
        </p:spPr>
        <p:txBody>
          <a:bodyPr>
            <a:normAutofit/>
          </a:bodyPr>
          <a:lstStyle/>
          <a:p>
            <a:r>
              <a:rPr lang="en-US"/>
              <a:t>Task 4: Mold Construction</a:t>
            </a:r>
          </a:p>
        </p:txBody>
      </p:sp>
      <p:sp>
        <p:nvSpPr>
          <p:cNvPr id="3" name="Content Placeholder 2"/>
          <p:cNvSpPr>
            <a:spLocks noGrp="1"/>
          </p:cNvSpPr>
          <p:nvPr>
            <p:ph idx="1"/>
          </p:nvPr>
        </p:nvSpPr>
        <p:spPr>
          <a:xfrm>
            <a:off x="913795" y="1450731"/>
            <a:ext cx="10353762" cy="4713053"/>
          </a:xfrm>
        </p:spPr>
        <p:txBody>
          <a:bodyPr>
            <a:normAutofit/>
          </a:bodyPr>
          <a:lstStyle/>
          <a:p>
            <a:pPr lvl="1"/>
            <a:endParaRPr lang="en-US"/>
          </a:p>
          <a:p>
            <a:pPr lvl="1"/>
            <a:endParaRPr lang="en-US"/>
          </a:p>
          <a:p>
            <a:endParaRPr lang="en-US"/>
          </a:p>
        </p:txBody>
      </p:sp>
      <p:pic>
        <p:nvPicPr>
          <p:cNvPr id="2" name="Picture 1">
            <a:extLst>
              <a:ext uri="{FF2B5EF4-FFF2-40B4-BE49-F238E27FC236}">
                <a16:creationId xmlns:a16="http://schemas.microsoft.com/office/drawing/2014/main" id="{2BD568AD-0892-442C-B08D-55CAD2EF50F2}"/>
              </a:ext>
            </a:extLst>
          </p:cNvPr>
          <p:cNvPicPr>
            <a:picLocks noChangeAspect="1"/>
          </p:cNvPicPr>
          <p:nvPr/>
        </p:nvPicPr>
        <p:blipFill rotWithShape="1">
          <a:blip r:embed="rId3"/>
          <a:srcRect b="9285"/>
          <a:stretch/>
        </p:blipFill>
        <p:spPr>
          <a:xfrm>
            <a:off x="1150969" y="1265177"/>
            <a:ext cx="3607621" cy="4761400"/>
          </a:xfrm>
          <a:prstGeom prst="rect">
            <a:avLst/>
          </a:prstGeom>
        </p:spPr>
      </p:pic>
      <p:pic>
        <p:nvPicPr>
          <p:cNvPr id="4" name="Picture 3">
            <a:extLst>
              <a:ext uri="{FF2B5EF4-FFF2-40B4-BE49-F238E27FC236}">
                <a16:creationId xmlns:a16="http://schemas.microsoft.com/office/drawing/2014/main" id="{79D408BF-CD82-4455-A213-D759342483F2}"/>
              </a:ext>
            </a:extLst>
          </p:cNvPr>
          <p:cNvPicPr>
            <a:picLocks noChangeAspect="1"/>
          </p:cNvPicPr>
          <p:nvPr/>
        </p:nvPicPr>
        <p:blipFill rotWithShape="1">
          <a:blip r:embed="rId4"/>
          <a:srcRect b="25110"/>
          <a:stretch/>
        </p:blipFill>
        <p:spPr>
          <a:xfrm>
            <a:off x="6412996" y="1265177"/>
            <a:ext cx="4401007" cy="4775007"/>
          </a:xfrm>
          <a:prstGeom prst="rect">
            <a:avLst/>
          </a:prstGeom>
        </p:spPr>
      </p:pic>
      <p:sp>
        <p:nvSpPr>
          <p:cNvPr id="7" name="TextBox 6">
            <a:extLst>
              <a:ext uri="{FF2B5EF4-FFF2-40B4-BE49-F238E27FC236}">
                <a16:creationId xmlns:a16="http://schemas.microsoft.com/office/drawing/2014/main" id="{FBDE7C2E-1AF9-4082-9E05-8D8ED47D8438}"/>
              </a:ext>
            </a:extLst>
          </p:cNvPr>
          <p:cNvSpPr txBox="1"/>
          <p:nvPr/>
        </p:nvSpPr>
        <p:spPr>
          <a:xfrm>
            <a:off x="1509043" y="6054761"/>
            <a:ext cx="311257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31: Shadow Sanding of Final Mold  ​</a:t>
            </a:r>
            <a:endParaRPr lang="en-US"/>
          </a:p>
        </p:txBody>
      </p:sp>
      <p:sp>
        <p:nvSpPr>
          <p:cNvPr id="10" name="TextBox 9">
            <a:extLst>
              <a:ext uri="{FF2B5EF4-FFF2-40B4-BE49-F238E27FC236}">
                <a16:creationId xmlns:a16="http://schemas.microsoft.com/office/drawing/2014/main" id="{FBEAE965-7006-4AC1-8255-2A4B9F63AE24}"/>
              </a:ext>
            </a:extLst>
          </p:cNvPr>
          <p:cNvSpPr txBox="1"/>
          <p:nvPr/>
        </p:nvSpPr>
        <p:spPr>
          <a:xfrm>
            <a:off x="6881655" y="6030685"/>
            <a:ext cx="346984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32: Flex Sealing the Mold After Sanding</a:t>
            </a:r>
            <a:endParaRPr lang="en-US"/>
          </a:p>
        </p:txBody>
      </p:sp>
    </p:spTree>
    <p:extLst>
      <p:ext uri="{BB962C8B-B14F-4D97-AF65-F5344CB8AC3E}">
        <p14:creationId xmlns:p14="http://schemas.microsoft.com/office/powerpoint/2010/main" val="430180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30</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389415"/>
            <a:ext cx="10353762" cy="970450"/>
          </a:xfrm>
        </p:spPr>
        <p:txBody>
          <a:bodyPr>
            <a:normAutofit/>
          </a:bodyPr>
          <a:lstStyle/>
          <a:p>
            <a:r>
              <a:rPr lang="en-US"/>
              <a:t>Task 5: Final Canoe Construction</a:t>
            </a:r>
          </a:p>
        </p:txBody>
      </p:sp>
      <p:sp>
        <p:nvSpPr>
          <p:cNvPr id="3" name="Content Placeholder 2"/>
          <p:cNvSpPr>
            <a:spLocks noGrp="1"/>
          </p:cNvSpPr>
          <p:nvPr>
            <p:ph idx="1"/>
          </p:nvPr>
        </p:nvSpPr>
        <p:spPr>
          <a:xfrm>
            <a:off x="913795" y="1450731"/>
            <a:ext cx="10353762" cy="4713053"/>
          </a:xfrm>
        </p:spPr>
        <p:txBody>
          <a:bodyPr>
            <a:normAutofit/>
          </a:bodyPr>
          <a:lstStyle/>
          <a:p>
            <a:pPr lvl="1"/>
            <a:endParaRPr lang="en-US"/>
          </a:p>
          <a:p>
            <a:pPr lvl="1"/>
            <a:endParaRPr lang="en-US"/>
          </a:p>
          <a:p>
            <a:endParaRPr lang="en-US"/>
          </a:p>
        </p:txBody>
      </p:sp>
      <p:pic>
        <p:nvPicPr>
          <p:cNvPr id="2" name="Picture 1">
            <a:extLst>
              <a:ext uri="{FF2B5EF4-FFF2-40B4-BE49-F238E27FC236}">
                <a16:creationId xmlns:a16="http://schemas.microsoft.com/office/drawing/2014/main" id="{45A7FE2B-92D7-49D6-B3F4-7DE389AA71E8}"/>
              </a:ext>
            </a:extLst>
          </p:cNvPr>
          <p:cNvPicPr>
            <a:picLocks noChangeAspect="1"/>
          </p:cNvPicPr>
          <p:nvPr/>
        </p:nvPicPr>
        <p:blipFill>
          <a:blip r:embed="rId3"/>
          <a:stretch>
            <a:fillRect/>
          </a:stretch>
        </p:blipFill>
        <p:spPr>
          <a:xfrm>
            <a:off x="1224561" y="1395650"/>
            <a:ext cx="3550030" cy="4733374"/>
          </a:xfrm>
          <a:prstGeom prst="rect">
            <a:avLst/>
          </a:prstGeom>
        </p:spPr>
      </p:pic>
      <p:pic>
        <p:nvPicPr>
          <p:cNvPr id="4" name="Picture 3">
            <a:extLst>
              <a:ext uri="{FF2B5EF4-FFF2-40B4-BE49-F238E27FC236}">
                <a16:creationId xmlns:a16="http://schemas.microsoft.com/office/drawing/2014/main" id="{7FA9E557-7227-4AFA-9732-E92F6FC92290}"/>
              </a:ext>
            </a:extLst>
          </p:cNvPr>
          <p:cNvPicPr>
            <a:picLocks noChangeAspect="1"/>
          </p:cNvPicPr>
          <p:nvPr/>
        </p:nvPicPr>
        <p:blipFill>
          <a:blip r:embed="rId4"/>
          <a:stretch>
            <a:fillRect/>
          </a:stretch>
        </p:blipFill>
        <p:spPr>
          <a:xfrm>
            <a:off x="6674566" y="1354066"/>
            <a:ext cx="3657714" cy="4780191"/>
          </a:xfrm>
          <a:prstGeom prst="rect">
            <a:avLst/>
          </a:prstGeom>
        </p:spPr>
      </p:pic>
      <p:sp>
        <p:nvSpPr>
          <p:cNvPr id="7" name="TextBox 6">
            <a:extLst>
              <a:ext uri="{FF2B5EF4-FFF2-40B4-BE49-F238E27FC236}">
                <a16:creationId xmlns:a16="http://schemas.microsoft.com/office/drawing/2014/main" id="{18624FCC-4440-4545-92CC-9EE9058D75C8}"/>
              </a:ext>
            </a:extLst>
          </p:cNvPr>
          <p:cNvSpPr txBox="1"/>
          <p:nvPr/>
        </p:nvSpPr>
        <p:spPr>
          <a:xfrm>
            <a:off x="838804" y="6165246"/>
            <a:ext cx="432011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33: Applying Vaseline to Mold for Release Agent ​</a:t>
            </a:r>
          </a:p>
        </p:txBody>
      </p:sp>
      <p:sp>
        <p:nvSpPr>
          <p:cNvPr id="10" name="TextBox 9">
            <a:extLst>
              <a:ext uri="{FF2B5EF4-FFF2-40B4-BE49-F238E27FC236}">
                <a16:creationId xmlns:a16="http://schemas.microsoft.com/office/drawing/2014/main" id="{1CFC48E3-ED85-4A44-9A12-DDD3077110F2}"/>
              </a:ext>
            </a:extLst>
          </p:cNvPr>
          <p:cNvSpPr txBox="1"/>
          <p:nvPr/>
        </p:nvSpPr>
        <p:spPr>
          <a:xfrm>
            <a:off x="6079065" y="6139542"/>
            <a:ext cx="493243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34: Inserting Mesh Cage After  ​First Layer of Concrete</a:t>
            </a:r>
          </a:p>
        </p:txBody>
      </p:sp>
    </p:spTree>
    <p:extLst>
      <p:ext uri="{BB962C8B-B14F-4D97-AF65-F5344CB8AC3E}">
        <p14:creationId xmlns:p14="http://schemas.microsoft.com/office/powerpoint/2010/main" val="114227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31</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389415"/>
            <a:ext cx="10353762" cy="970450"/>
          </a:xfrm>
        </p:spPr>
        <p:txBody>
          <a:bodyPr>
            <a:normAutofit/>
          </a:bodyPr>
          <a:lstStyle/>
          <a:p>
            <a:r>
              <a:rPr lang="en-US"/>
              <a:t>Task 5: Final Canoe Construction Cont.</a:t>
            </a:r>
          </a:p>
        </p:txBody>
      </p:sp>
      <p:sp>
        <p:nvSpPr>
          <p:cNvPr id="3" name="Content Placeholder 2"/>
          <p:cNvSpPr>
            <a:spLocks noGrp="1"/>
          </p:cNvSpPr>
          <p:nvPr>
            <p:ph idx="1"/>
          </p:nvPr>
        </p:nvSpPr>
        <p:spPr>
          <a:xfrm>
            <a:off x="913795" y="1450731"/>
            <a:ext cx="10353762" cy="4713053"/>
          </a:xfrm>
        </p:spPr>
        <p:txBody>
          <a:bodyPr>
            <a:normAutofit/>
          </a:bodyPr>
          <a:lstStyle/>
          <a:p>
            <a:pPr lvl="1"/>
            <a:endParaRPr lang="en-US"/>
          </a:p>
          <a:p>
            <a:pPr lvl="1"/>
            <a:endParaRPr lang="en-US"/>
          </a:p>
          <a:p>
            <a:endParaRPr lang="en-US"/>
          </a:p>
        </p:txBody>
      </p:sp>
      <p:pic>
        <p:nvPicPr>
          <p:cNvPr id="2" name="Picture 1">
            <a:extLst>
              <a:ext uri="{FF2B5EF4-FFF2-40B4-BE49-F238E27FC236}">
                <a16:creationId xmlns:a16="http://schemas.microsoft.com/office/drawing/2014/main" id="{F5A64044-4AF7-4E54-B258-0C4209F1DC74}"/>
              </a:ext>
            </a:extLst>
          </p:cNvPr>
          <p:cNvPicPr>
            <a:picLocks noChangeAspect="1"/>
          </p:cNvPicPr>
          <p:nvPr/>
        </p:nvPicPr>
        <p:blipFill>
          <a:blip r:embed="rId3"/>
          <a:stretch>
            <a:fillRect/>
          </a:stretch>
        </p:blipFill>
        <p:spPr>
          <a:xfrm>
            <a:off x="961733" y="1307975"/>
            <a:ext cx="3866351" cy="4719707"/>
          </a:xfrm>
          <a:prstGeom prst="rect">
            <a:avLst/>
          </a:prstGeom>
        </p:spPr>
      </p:pic>
      <p:pic>
        <p:nvPicPr>
          <p:cNvPr id="4" name="Picture 3">
            <a:extLst>
              <a:ext uri="{FF2B5EF4-FFF2-40B4-BE49-F238E27FC236}">
                <a16:creationId xmlns:a16="http://schemas.microsoft.com/office/drawing/2014/main" id="{6EAED2E6-F69B-479A-869E-608905D64384}"/>
              </a:ext>
            </a:extLst>
          </p:cNvPr>
          <p:cNvPicPr>
            <a:picLocks noChangeAspect="1"/>
          </p:cNvPicPr>
          <p:nvPr/>
        </p:nvPicPr>
        <p:blipFill>
          <a:blip r:embed="rId4"/>
          <a:stretch>
            <a:fillRect/>
          </a:stretch>
        </p:blipFill>
        <p:spPr>
          <a:xfrm>
            <a:off x="6828680" y="1313450"/>
            <a:ext cx="3845369" cy="4719953"/>
          </a:xfrm>
          <a:prstGeom prst="rect">
            <a:avLst/>
          </a:prstGeom>
        </p:spPr>
      </p:pic>
      <p:sp>
        <p:nvSpPr>
          <p:cNvPr id="5" name="TextBox 4">
            <a:extLst>
              <a:ext uri="{FF2B5EF4-FFF2-40B4-BE49-F238E27FC236}">
                <a16:creationId xmlns:a16="http://schemas.microsoft.com/office/drawing/2014/main" id="{04E57DE8-17B3-4C7B-B2CA-975A935F34A2}"/>
              </a:ext>
            </a:extLst>
          </p:cNvPr>
          <p:cNvSpPr txBox="1"/>
          <p:nvPr/>
        </p:nvSpPr>
        <p:spPr>
          <a:xfrm>
            <a:off x="515256" y="6030687"/>
            <a:ext cx="47510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Figure 35: Applying Mesh Reinforcement to the Bow and Stern  ​</a:t>
            </a:r>
          </a:p>
        </p:txBody>
      </p:sp>
      <p:sp>
        <p:nvSpPr>
          <p:cNvPr id="8" name="TextBox 7">
            <a:extLst>
              <a:ext uri="{FF2B5EF4-FFF2-40B4-BE49-F238E27FC236}">
                <a16:creationId xmlns:a16="http://schemas.microsoft.com/office/drawing/2014/main" id="{51BA7299-6FCF-45E4-8D67-8C5268204195}"/>
              </a:ext>
            </a:extLst>
          </p:cNvPr>
          <p:cNvSpPr txBox="1"/>
          <p:nvPr/>
        </p:nvSpPr>
        <p:spPr>
          <a:xfrm>
            <a:off x="6824132" y="6025848"/>
            <a:ext cx="38922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Figure 36: Installing Gunwale Mesh for Extra Protection  ​</a:t>
            </a:r>
          </a:p>
        </p:txBody>
      </p:sp>
    </p:spTree>
    <p:extLst>
      <p:ext uri="{BB962C8B-B14F-4D97-AF65-F5344CB8AC3E}">
        <p14:creationId xmlns:p14="http://schemas.microsoft.com/office/powerpoint/2010/main" val="1179492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32</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389415"/>
            <a:ext cx="10353762" cy="970450"/>
          </a:xfrm>
        </p:spPr>
        <p:txBody>
          <a:bodyPr>
            <a:normAutofit/>
          </a:bodyPr>
          <a:lstStyle/>
          <a:p>
            <a:r>
              <a:rPr lang="en-US"/>
              <a:t>Task 5: Final Canoe Construction Cont.</a:t>
            </a:r>
          </a:p>
        </p:txBody>
      </p:sp>
      <p:sp>
        <p:nvSpPr>
          <p:cNvPr id="3" name="Content Placeholder 2"/>
          <p:cNvSpPr>
            <a:spLocks noGrp="1"/>
          </p:cNvSpPr>
          <p:nvPr>
            <p:ph idx="1"/>
          </p:nvPr>
        </p:nvSpPr>
        <p:spPr>
          <a:xfrm>
            <a:off x="913795" y="1450731"/>
            <a:ext cx="10353762" cy="4713053"/>
          </a:xfrm>
        </p:spPr>
        <p:txBody>
          <a:bodyPr>
            <a:normAutofit/>
          </a:bodyPr>
          <a:lstStyle/>
          <a:p>
            <a:pPr lvl="1"/>
            <a:endParaRPr lang="en-US"/>
          </a:p>
          <a:p>
            <a:pPr lvl="1"/>
            <a:endParaRPr lang="en-US"/>
          </a:p>
          <a:p>
            <a:endParaRPr lang="en-US"/>
          </a:p>
        </p:txBody>
      </p:sp>
      <p:pic>
        <p:nvPicPr>
          <p:cNvPr id="5" name="Picture 4">
            <a:extLst>
              <a:ext uri="{FF2B5EF4-FFF2-40B4-BE49-F238E27FC236}">
                <a16:creationId xmlns:a16="http://schemas.microsoft.com/office/drawing/2014/main" id="{73E0F094-2E9F-4E02-A237-8E70DDF8A68C}"/>
              </a:ext>
            </a:extLst>
          </p:cNvPr>
          <p:cNvPicPr>
            <a:picLocks noChangeAspect="1"/>
          </p:cNvPicPr>
          <p:nvPr/>
        </p:nvPicPr>
        <p:blipFill>
          <a:blip r:embed="rId3"/>
          <a:stretch>
            <a:fillRect/>
          </a:stretch>
        </p:blipFill>
        <p:spPr>
          <a:xfrm>
            <a:off x="6628301" y="1195624"/>
            <a:ext cx="4046008" cy="4713313"/>
          </a:xfrm>
          <a:prstGeom prst="rect">
            <a:avLst/>
          </a:prstGeom>
        </p:spPr>
      </p:pic>
      <p:pic>
        <p:nvPicPr>
          <p:cNvPr id="7" name="Picture 6">
            <a:extLst>
              <a:ext uri="{FF2B5EF4-FFF2-40B4-BE49-F238E27FC236}">
                <a16:creationId xmlns:a16="http://schemas.microsoft.com/office/drawing/2014/main" id="{EECEE924-A0D4-43F8-944B-6CD22225C980}"/>
              </a:ext>
            </a:extLst>
          </p:cNvPr>
          <p:cNvPicPr>
            <a:picLocks noChangeAspect="1"/>
          </p:cNvPicPr>
          <p:nvPr/>
        </p:nvPicPr>
        <p:blipFill>
          <a:blip r:embed="rId4"/>
          <a:stretch>
            <a:fillRect/>
          </a:stretch>
        </p:blipFill>
        <p:spPr>
          <a:xfrm rot="5400000">
            <a:off x="776124" y="1619384"/>
            <a:ext cx="4591194" cy="3942324"/>
          </a:xfrm>
          <a:prstGeom prst="rect">
            <a:avLst/>
          </a:prstGeom>
        </p:spPr>
      </p:pic>
      <p:sp>
        <p:nvSpPr>
          <p:cNvPr id="2" name="TextBox 1">
            <a:extLst>
              <a:ext uri="{FF2B5EF4-FFF2-40B4-BE49-F238E27FC236}">
                <a16:creationId xmlns:a16="http://schemas.microsoft.com/office/drawing/2014/main" id="{D05D5495-E132-437B-BCA3-29170B82F4C6}"/>
              </a:ext>
            </a:extLst>
          </p:cNvPr>
          <p:cNvSpPr txBox="1"/>
          <p:nvPr/>
        </p:nvSpPr>
        <p:spPr>
          <a:xfrm>
            <a:off x="812799" y="5892801"/>
            <a:ext cx="447281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37: Tamping Concrete into Bulkhead to ensure Good Consolidation ​</a:t>
            </a:r>
          </a:p>
        </p:txBody>
      </p:sp>
      <p:sp>
        <p:nvSpPr>
          <p:cNvPr id="4" name="TextBox 3">
            <a:extLst>
              <a:ext uri="{FF2B5EF4-FFF2-40B4-BE49-F238E27FC236}">
                <a16:creationId xmlns:a16="http://schemas.microsoft.com/office/drawing/2014/main" id="{A8189324-A001-4503-A0A3-1AA4A870DB1F}"/>
              </a:ext>
            </a:extLst>
          </p:cNvPr>
          <p:cNvSpPr txBox="1"/>
          <p:nvPr/>
        </p:nvSpPr>
        <p:spPr>
          <a:xfrm>
            <a:off x="6630609" y="5916991"/>
            <a:ext cx="38922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38: Applying Second Layer of Concrete into the Canoe</a:t>
            </a:r>
          </a:p>
        </p:txBody>
      </p:sp>
    </p:spTree>
    <p:extLst>
      <p:ext uri="{BB962C8B-B14F-4D97-AF65-F5344CB8AC3E}">
        <p14:creationId xmlns:p14="http://schemas.microsoft.com/office/powerpoint/2010/main" val="40163803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33</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389415"/>
            <a:ext cx="10353762" cy="970450"/>
          </a:xfrm>
        </p:spPr>
        <p:txBody>
          <a:bodyPr>
            <a:normAutofit/>
          </a:bodyPr>
          <a:lstStyle/>
          <a:p>
            <a:r>
              <a:rPr lang="en-US"/>
              <a:t>Task 5: Final Canoe Construction Cont.</a:t>
            </a:r>
          </a:p>
        </p:txBody>
      </p:sp>
      <p:sp>
        <p:nvSpPr>
          <p:cNvPr id="3" name="Content Placeholder 2"/>
          <p:cNvSpPr>
            <a:spLocks noGrp="1"/>
          </p:cNvSpPr>
          <p:nvPr>
            <p:ph idx="1"/>
          </p:nvPr>
        </p:nvSpPr>
        <p:spPr>
          <a:xfrm>
            <a:off x="913795" y="1450731"/>
            <a:ext cx="10353762" cy="4713053"/>
          </a:xfrm>
        </p:spPr>
        <p:txBody>
          <a:bodyPr>
            <a:normAutofit/>
          </a:bodyPr>
          <a:lstStyle/>
          <a:p>
            <a:pPr lvl="1"/>
            <a:endParaRPr lang="en-US"/>
          </a:p>
          <a:p>
            <a:pPr lvl="1"/>
            <a:endParaRPr lang="en-US"/>
          </a:p>
          <a:p>
            <a:endParaRPr lang="en-US"/>
          </a:p>
        </p:txBody>
      </p:sp>
      <p:pic>
        <p:nvPicPr>
          <p:cNvPr id="2" name="Picture 1">
            <a:extLst>
              <a:ext uri="{FF2B5EF4-FFF2-40B4-BE49-F238E27FC236}">
                <a16:creationId xmlns:a16="http://schemas.microsoft.com/office/drawing/2014/main" id="{A45AD415-FAA6-4E60-9FFD-15B192E0864A}"/>
              </a:ext>
            </a:extLst>
          </p:cNvPr>
          <p:cNvPicPr>
            <a:picLocks noChangeAspect="1"/>
          </p:cNvPicPr>
          <p:nvPr/>
        </p:nvPicPr>
        <p:blipFill>
          <a:blip r:embed="rId3"/>
          <a:stretch>
            <a:fillRect/>
          </a:stretch>
        </p:blipFill>
        <p:spPr>
          <a:xfrm>
            <a:off x="7577820" y="1359864"/>
            <a:ext cx="3710209" cy="4523612"/>
          </a:xfrm>
          <a:prstGeom prst="rect">
            <a:avLst/>
          </a:prstGeom>
        </p:spPr>
      </p:pic>
      <p:pic>
        <p:nvPicPr>
          <p:cNvPr id="4" name="Picture 3">
            <a:extLst>
              <a:ext uri="{FF2B5EF4-FFF2-40B4-BE49-F238E27FC236}">
                <a16:creationId xmlns:a16="http://schemas.microsoft.com/office/drawing/2014/main" id="{D8DA915A-6884-4679-B7B5-39A66F3F6606}"/>
              </a:ext>
            </a:extLst>
          </p:cNvPr>
          <p:cNvPicPr>
            <a:picLocks noChangeAspect="1"/>
          </p:cNvPicPr>
          <p:nvPr/>
        </p:nvPicPr>
        <p:blipFill rotWithShape="1">
          <a:blip r:embed="rId4"/>
          <a:srcRect l="25835" t="2688" r="10690" b="498"/>
          <a:stretch/>
        </p:blipFill>
        <p:spPr>
          <a:xfrm>
            <a:off x="3831658" y="1359864"/>
            <a:ext cx="3336882" cy="4518405"/>
          </a:xfrm>
          <a:prstGeom prst="rect">
            <a:avLst/>
          </a:prstGeom>
        </p:spPr>
      </p:pic>
      <p:pic>
        <p:nvPicPr>
          <p:cNvPr id="8" name="Picture 7">
            <a:extLst>
              <a:ext uri="{FF2B5EF4-FFF2-40B4-BE49-F238E27FC236}">
                <a16:creationId xmlns:a16="http://schemas.microsoft.com/office/drawing/2014/main" id="{53E637E7-9EF8-420D-B3BB-AD7BFEB0A5D5}"/>
              </a:ext>
            </a:extLst>
          </p:cNvPr>
          <p:cNvPicPr>
            <a:picLocks noChangeAspect="1"/>
          </p:cNvPicPr>
          <p:nvPr/>
        </p:nvPicPr>
        <p:blipFill rotWithShape="1">
          <a:blip r:embed="rId5"/>
          <a:srcRect l="17213" b="15730"/>
          <a:stretch/>
        </p:blipFill>
        <p:spPr>
          <a:xfrm rot="5400000">
            <a:off x="-318713" y="2093407"/>
            <a:ext cx="4514228" cy="3047143"/>
          </a:xfrm>
          <a:prstGeom prst="rect">
            <a:avLst/>
          </a:prstGeom>
        </p:spPr>
      </p:pic>
      <p:sp>
        <p:nvSpPr>
          <p:cNvPr id="5" name="TextBox 4">
            <a:extLst>
              <a:ext uri="{FF2B5EF4-FFF2-40B4-BE49-F238E27FC236}">
                <a16:creationId xmlns:a16="http://schemas.microsoft.com/office/drawing/2014/main" id="{20DAE297-4AA2-419E-B7CD-4FE1DD58A9DF}"/>
              </a:ext>
            </a:extLst>
          </p:cNvPr>
          <p:cNvSpPr txBox="1"/>
          <p:nvPr/>
        </p:nvSpPr>
        <p:spPr>
          <a:xfrm>
            <a:off x="474132" y="5880705"/>
            <a:ext cx="304558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39: Installing Frame for Cure Chamber​</a:t>
            </a:r>
          </a:p>
        </p:txBody>
      </p:sp>
      <p:sp>
        <p:nvSpPr>
          <p:cNvPr id="11" name="TextBox 10">
            <a:extLst>
              <a:ext uri="{FF2B5EF4-FFF2-40B4-BE49-F238E27FC236}">
                <a16:creationId xmlns:a16="http://schemas.microsoft.com/office/drawing/2014/main" id="{C576D833-55C6-4190-B708-524CBA68F821}"/>
              </a:ext>
            </a:extLst>
          </p:cNvPr>
          <p:cNvSpPr txBox="1"/>
          <p:nvPr/>
        </p:nvSpPr>
        <p:spPr>
          <a:xfrm>
            <a:off x="3836608" y="5916990"/>
            <a:ext cx="340843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40: Installing Plastic Film over Frame of Cure Chamber</a:t>
            </a:r>
          </a:p>
        </p:txBody>
      </p:sp>
      <p:sp>
        <p:nvSpPr>
          <p:cNvPr id="12" name="TextBox 11">
            <a:extLst>
              <a:ext uri="{FF2B5EF4-FFF2-40B4-BE49-F238E27FC236}">
                <a16:creationId xmlns:a16="http://schemas.microsoft.com/office/drawing/2014/main" id="{2162D1FF-1B67-47F1-B8B7-FE565DA34086}"/>
              </a:ext>
            </a:extLst>
          </p:cNvPr>
          <p:cNvSpPr txBox="1"/>
          <p:nvPr/>
        </p:nvSpPr>
        <p:spPr>
          <a:xfrm>
            <a:off x="7731275" y="5916990"/>
            <a:ext cx="34689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41: Image of Humidifying Efforts in Cure Chamber</a:t>
            </a:r>
          </a:p>
        </p:txBody>
      </p:sp>
    </p:spTree>
    <p:extLst>
      <p:ext uri="{BB962C8B-B14F-4D97-AF65-F5344CB8AC3E}">
        <p14:creationId xmlns:p14="http://schemas.microsoft.com/office/powerpoint/2010/main" val="4822284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34</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389415"/>
            <a:ext cx="10353762" cy="970450"/>
          </a:xfrm>
        </p:spPr>
        <p:txBody>
          <a:bodyPr>
            <a:normAutofit/>
          </a:bodyPr>
          <a:lstStyle/>
          <a:p>
            <a:r>
              <a:rPr lang="en-US"/>
              <a:t>Task 5: Final Canoe Construction Cont.</a:t>
            </a:r>
          </a:p>
        </p:txBody>
      </p:sp>
      <p:sp>
        <p:nvSpPr>
          <p:cNvPr id="3" name="Content Placeholder 2"/>
          <p:cNvSpPr>
            <a:spLocks noGrp="1"/>
          </p:cNvSpPr>
          <p:nvPr>
            <p:ph idx="1"/>
          </p:nvPr>
        </p:nvSpPr>
        <p:spPr>
          <a:xfrm>
            <a:off x="913795" y="1450731"/>
            <a:ext cx="10353762" cy="4713053"/>
          </a:xfrm>
        </p:spPr>
        <p:txBody>
          <a:bodyPr>
            <a:normAutofit/>
          </a:bodyPr>
          <a:lstStyle/>
          <a:p>
            <a:pPr lvl="1"/>
            <a:endParaRPr lang="en-US"/>
          </a:p>
          <a:p>
            <a:pPr lvl="1"/>
            <a:endParaRPr lang="en-US"/>
          </a:p>
          <a:p>
            <a:endParaRPr lang="en-US"/>
          </a:p>
        </p:txBody>
      </p:sp>
      <p:pic>
        <p:nvPicPr>
          <p:cNvPr id="7" name="Picture 6" descr="A picture containing table, indoor, kitchen, food&#10;&#10;Description automatically generated">
            <a:extLst>
              <a:ext uri="{FF2B5EF4-FFF2-40B4-BE49-F238E27FC236}">
                <a16:creationId xmlns:a16="http://schemas.microsoft.com/office/drawing/2014/main" id="{962B98E9-2093-4F53-833B-BD1CD3D03A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44921" y="1186716"/>
            <a:ext cx="5915427" cy="4436570"/>
          </a:xfrm>
          <a:prstGeom prst="rect">
            <a:avLst/>
          </a:prstGeom>
        </p:spPr>
      </p:pic>
      <p:pic>
        <p:nvPicPr>
          <p:cNvPr id="10" name="Picture 9">
            <a:extLst>
              <a:ext uri="{FF2B5EF4-FFF2-40B4-BE49-F238E27FC236}">
                <a16:creationId xmlns:a16="http://schemas.microsoft.com/office/drawing/2014/main" id="{3B5B72D3-E505-4C92-B4C6-F34B6379FD79}"/>
              </a:ext>
            </a:extLst>
          </p:cNvPr>
          <p:cNvPicPr>
            <a:picLocks noChangeAspect="1"/>
          </p:cNvPicPr>
          <p:nvPr/>
        </p:nvPicPr>
        <p:blipFill>
          <a:blip r:embed="rId4"/>
          <a:stretch>
            <a:fillRect/>
          </a:stretch>
        </p:blipFill>
        <p:spPr>
          <a:xfrm>
            <a:off x="185252" y="1184635"/>
            <a:ext cx="5417396" cy="4437999"/>
          </a:xfrm>
          <a:prstGeom prst="rect">
            <a:avLst/>
          </a:prstGeom>
        </p:spPr>
      </p:pic>
      <p:sp>
        <p:nvSpPr>
          <p:cNvPr id="2" name="TextBox 1">
            <a:extLst>
              <a:ext uri="{FF2B5EF4-FFF2-40B4-BE49-F238E27FC236}">
                <a16:creationId xmlns:a16="http://schemas.microsoft.com/office/drawing/2014/main" id="{CEC35B76-B0FC-4AE9-B21C-835E86330A0F}"/>
              </a:ext>
            </a:extLst>
          </p:cNvPr>
          <p:cNvSpPr txBox="1"/>
          <p:nvPr/>
        </p:nvSpPr>
        <p:spPr>
          <a:xfrm>
            <a:off x="909561" y="5626704"/>
            <a:ext cx="373500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42: 14-day Removal of Mold</a:t>
            </a:r>
          </a:p>
        </p:txBody>
      </p:sp>
      <p:sp>
        <p:nvSpPr>
          <p:cNvPr id="11" name="TextBox 10">
            <a:extLst>
              <a:ext uri="{FF2B5EF4-FFF2-40B4-BE49-F238E27FC236}">
                <a16:creationId xmlns:a16="http://schemas.microsoft.com/office/drawing/2014/main" id="{2C25849F-162B-405D-BD49-6B135DFADFA3}"/>
              </a:ext>
            </a:extLst>
          </p:cNvPr>
          <p:cNvSpPr txBox="1"/>
          <p:nvPr/>
        </p:nvSpPr>
        <p:spPr>
          <a:xfrm>
            <a:off x="6521752" y="5626704"/>
            <a:ext cx="47389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43: Supporting The Canoe After Initial Removal of the Mold</a:t>
            </a:r>
          </a:p>
        </p:txBody>
      </p:sp>
    </p:spTree>
    <p:extLst>
      <p:ext uri="{BB962C8B-B14F-4D97-AF65-F5344CB8AC3E}">
        <p14:creationId xmlns:p14="http://schemas.microsoft.com/office/powerpoint/2010/main" val="10301882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35</a:t>
            </a:fld>
            <a:endParaRPr lang="en-US"/>
          </a:p>
        </p:txBody>
      </p:sp>
      <p:sp>
        <p:nvSpPr>
          <p:cNvPr id="9" name="Title 1">
            <a:extLst>
              <a:ext uri="{FF2B5EF4-FFF2-40B4-BE49-F238E27FC236}">
                <a16:creationId xmlns:a16="http://schemas.microsoft.com/office/drawing/2014/main" id="{6F38507A-E268-43DD-A46C-AE9FABB52DA9}"/>
              </a:ext>
            </a:extLst>
          </p:cNvPr>
          <p:cNvSpPr>
            <a:spLocks noGrp="1"/>
          </p:cNvSpPr>
          <p:nvPr>
            <p:ph type="title"/>
          </p:nvPr>
        </p:nvSpPr>
        <p:spPr>
          <a:xfrm>
            <a:off x="701285" y="389415"/>
            <a:ext cx="10353762" cy="970450"/>
          </a:xfrm>
        </p:spPr>
        <p:txBody>
          <a:bodyPr>
            <a:normAutofit/>
          </a:bodyPr>
          <a:lstStyle/>
          <a:p>
            <a:r>
              <a:rPr lang="en-US"/>
              <a:t>Task 6: Conference Deliverables</a:t>
            </a:r>
          </a:p>
        </p:txBody>
      </p:sp>
      <p:sp>
        <p:nvSpPr>
          <p:cNvPr id="3" name="Content Placeholder 2"/>
          <p:cNvSpPr>
            <a:spLocks noGrp="1"/>
          </p:cNvSpPr>
          <p:nvPr>
            <p:ph idx="1"/>
          </p:nvPr>
        </p:nvSpPr>
        <p:spPr>
          <a:xfrm>
            <a:off x="169739" y="1450731"/>
            <a:ext cx="6318668" cy="4713053"/>
          </a:xfrm>
        </p:spPr>
        <p:txBody>
          <a:bodyPr>
            <a:normAutofit/>
          </a:bodyPr>
          <a:lstStyle/>
          <a:p>
            <a:pPr lvl="1"/>
            <a:endParaRPr lang="en-US"/>
          </a:p>
          <a:p>
            <a:pPr lvl="1"/>
            <a:r>
              <a:rPr lang="en-US" sz="3200"/>
              <a:t>A virtual conference was held</a:t>
            </a:r>
          </a:p>
          <a:p>
            <a:pPr lvl="1"/>
            <a:r>
              <a:rPr lang="en-US" sz="3200"/>
              <a:t>Only the Technical Proposals were scored</a:t>
            </a:r>
          </a:p>
          <a:p>
            <a:pPr lvl="1"/>
            <a:r>
              <a:rPr lang="en-US" sz="3200"/>
              <a:t>NAU Placed 9</a:t>
            </a:r>
            <a:r>
              <a:rPr lang="en-US" sz="3200" baseline="30000"/>
              <a:t>th</a:t>
            </a:r>
            <a:r>
              <a:rPr lang="en-US" sz="3200"/>
              <a:t> out of 18 schools </a:t>
            </a:r>
          </a:p>
          <a:p>
            <a:endParaRPr lang="en-US"/>
          </a:p>
        </p:txBody>
      </p:sp>
      <p:pic>
        <p:nvPicPr>
          <p:cNvPr id="2" name="Picture 1">
            <a:extLst>
              <a:ext uri="{FF2B5EF4-FFF2-40B4-BE49-F238E27FC236}">
                <a16:creationId xmlns:a16="http://schemas.microsoft.com/office/drawing/2014/main" id="{BE8C8395-BFF2-473B-9D49-3228494CDD03}"/>
              </a:ext>
            </a:extLst>
          </p:cNvPr>
          <p:cNvPicPr>
            <a:picLocks noChangeAspect="1"/>
          </p:cNvPicPr>
          <p:nvPr/>
        </p:nvPicPr>
        <p:blipFill>
          <a:blip r:embed="rId3"/>
          <a:stretch>
            <a:fillRect/>
          </a:stretch>
        </p:blipFill>
        <p:spPr>
          <a:xfrm>
            <a:off x="6788074" y="1354440"/>
            <a:ext cx="3806920" cy="4651634"/>
          </a:xfrm>
          <a:prstGeom prst="rect">
            <a:avLst/>
          </a:prstGeom>
        </p:spPr>
      </p:pic>
      <p:sp>
        <p:nvSpPr>
          <p:cNvPr id="4" name="TextBox 3">
            <a:extLst>
              <a:ext uri="{FF2B5EF4-FFF2-40B4-BE49-F238E27FC236}">
                <a16:creationId xmlns:a16="http://schemas.microsoft.com/office/drawing/2014/main" id="{1C8F8C15-539F-4ED3-8BB2-1B3ABBA72DB5}"/>
              </a:ext>
            </a:extLst>
          </p:cNvPr>
          <p:cNvSpPr txBox="1"/>
          <p:nvPr/>
        </p:nvSpPr>
        <p:spPr>
          <a:xfrm>
            <a:off x="6328228" y="6013752"/>
            <a:ext cx="473891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t>Figure 44: Cover Page of Conference Report</a:t>
            </a:r>
          </a:p>
        </p:txBody>
      </p:sp>
    </p:spTree>
    <p:extLst>
      <p:ext uri="{BB962C8B-B14F-4D97-AF65-F5344CB8AC3E}">
        <p14:creationId xmlns:p14="http://schemas.microsoft.com/office/powerpoint/2010/main" val="39060656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3467199-9069-4E94-B8D9-95EB6C255836}"/>
              </a:ext>
            </a:extLst>
          </p:cNvPr>
          <p:cNvSpPr>
            <a:spLocks noGrp="1"/>
          </p:cNvSpPr>
          <p:nvPr>
            <p:ph type="sldNum" sz="quarter" idx="12"/>
          </p:nvPr>
        </p:nvSpPr>
        <p:spPr>
          <a:xfrm>
            <a:off x="10678275" y="6163784"/>
            <a:ext cx="753545" cy="365125"/>
          </a:xfrm>
        </p:spPr>
        <p:txBody>
          <a:bodyPr/>
          <a:lstStyle/>
          <a:p>
            <a:fld id="{51FB18F3-0B29-4B2E-BD23-50950B937FFF}" type="slidenum">
              <a:rPr lang="en-US" smtClean="0"/>
              <a:t>36</a:t>
            </a:fld>
            <a:endParaRPr lang="en-US"/>
          </a:p>
        </p:txBody>
      </p:sp>
      <p:sp>
        <p:nvSpPr>
          <p:cNvPr id="3" name="Content Placeholder 2"/>
          <p:cNvSpPr>
            <a:spLocks noGrp="1"/>
          </p:cNvSpPr>
          <p:nvPr>
            <p:ph idx="1"/>
          </p:nvPr>
        </p:nvSpPr>
        <p:spPr>
          <a:xfrm>
            <a:off x="5112970" y="317500"/>
            <a:ext cx="6318668" cy="6393360"/>
          </a:xfrm>
        </p:spPr>
        <p:txBody>
          <a:bodyPr>
            <a:normAutofit lnSpcReduction="10000"/>
          </a:bodyPr>
          <a:lstStyle/>
          <a:p>
            <a:pPr marL="449580" lvl="1" indent="0">
              <a:buNone/>
            </a:pPr>
            <a:r>
              <a:rPr lang="en-US" sz="3200" b="1" u="sng" dirty="0">
                <a:ln>
                  <a:solidFill>
                    <a:prstClr val="black">
                      <a:lumMod val="75000"/>
                      <a:lumOff val="25000"/>
                      <a:alpha val="10000"/>
                    </a:prstClr>
                  </a:solidFill>
                </a:ln>
                <a:effectLst>
                  <a:outerShdw blurRad="9525" dist="25400" dir="14640000" algn="tl" rotWithShape="0">
                    <a:prstClr val="black">
                      <a:alpha val="30000"/>
                    </a:prstClr>
                  </a:outerShdw>
                </a:effectLst>
              </a:rPr>
              <a:t>Social Impacts:</a:t>
            </a:r>
            <a:endParaRPr lang="en-US"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indent="-269875">
              <a:lnSpc>
                <a:spcPct val="90000"/>
              </a:lnSpc>
            </a:pPr>
            <a:r>
              <a:rPr lang="en-US" sz="28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Elementary School Field Trip</a:t>
            </a:r>
          </a:p>
          <a:p>
            <a:pPr marL="719455" indent="-269875">
              <a:lnSpc>
                <a:spcPct val="90000"/>
              </a:lnSpc>
            </a:pPr>
            <a:r>
              <a:rPr lang="en-US" sz="28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Networking with Suppliers</a:t>
            </a:r>
            <a:endParaRPr lang="en-US" sz="2800" dirty="0"/>
          </a:p>
          <a:p>
            <a:pPr marL="449580" indent="0">
              <a:lnSpc>
                <a:spcPct val="90000"/>
              </a:lnSpc>
              <a:buNone/>
            </a:pPr>
            <a:endParaRPr lang="en-US" sz="28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449580" indent="0">
              <a:lnSpc>
                <a:spcPct val="90000"/>
              </a:lnSpc>
              <a:buNone/>
            </a:pPr>
            <a:r>
              <a:rPr lang="en-US" sz="3200" b="1" u="sng" dirty="0">
                <a:ln>
                  <a:solidFill>
                    <a:prstClr val="black">
                      <a:lumMod val="75000"/>
                      <a:lumOff val="25000"/>
                      <a:alpha val="10000"/>
                    </a:prstClr>
                  </a:solidFill>
                </a:ln>
                <a:effectLst>
                  <a:outerShdw blurRad="9525" dist="25400" dir="14640000" algn="tl" rotWithShape="0">
                    <a:prstClr val="black">
                      <a:alpha val="30000"/>
                    </a:prstClr>
                  </a:outerShdw>
                </a:effectLst>
              </a:rPr>
              <a:t>Economic Impacts:</a:t>
            </a:r>
            <a:endParaRPr lang="en-US" sz="32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indent="-269875">
              <a:lnSpc>
                <a:spcPct val="90000"/>
              </a:lnSpc>
            </a:pPr>
            <a:r>
              <a:rPr lang="en-US" sz="28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Decreased Material Use = Lower Cost of Construction</a:t>
            </a:r>
          </a:p>
          <a:p>
            <a:pPr marL="449580" indent="0">
              <a:lnSpc>
                <a:spcPct val="90000"/>
              </a:lnSpc>
              <a:buNone/>
            </a:pPr>
            <a:endParaRPr lang="en-US" sz="28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449580" indent="0">
              <a:lnSpc>
                <a:spcPct val="90000"/>
              </a:lnSpc>
              <a:buNone/>
            </a:pPr>
            <a:r>
              <a:rPr lang="en-US" sz="3200" b="1" u="sng" dirty="0">
                <a:ln>
                  <a:solidFill>
                    <a:prstClr val="black">
                      <a:lumMod val="75000"/>
                      <a:lumOff val="25000"/>
                      <a:alpha val="10000"/>
                    </a:prstClr>
                  </a:solidFill>
                </a:ln>
                <a:effectLst>
                  <a:outerShdw blurRad="9525" dist="25400" dir="14640000" algn="tl" rotWithShape="0">
                    <a:prstClr val="black">
                      <a:alpha val="30000"/>
                    </a:prstClr>
                  </a:outerShdw>
                </a:effectLst>
              </a:rPr>
              <a:t>Environmental Impacts:</a:t>
            </a:r>
            <a:endParaRPr lang="en-US" sz="32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indent="-269875">
              <a:lnSpc>
                <a:spcPct val="90000"/>
              </a:lnSpc>
            </a:pPr>
            <a:r>
              <a:rPr lang="en-US" sz="28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Utilization of Recycled Material</a:t>
            </a:r>
            <a:endParaRPr lang="en-US" sz="28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indent="-269875">
              <a:lnSpc>
                <a:spcPct val="90000"/>
              </a:lnSpc>
            </a:pPr>
            <a:r>
              <a:rPr lang="en-US" sz="28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Reusing Foam Pieces from Past Canoe Molds</a:t>
            </a:r>
            <a:endParaRPr lang="en-US" sz="28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indent="-269875">
              <a:lnSpc>
                <a:spcPct val="90000"/>
              </a:lnSpc>
            </a:pPr>
            <a:endParaRPr lang="en-US" sz="32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indent="-269875">
              <a:lnSpc>
                <a:spcPct val="90000"/>
              </a:lnSpc>
            </a:pPr>
            <a:endParaRPr lang="en-US" sz="32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449580" indent="0">
              <a:lnSpc>
                <a:spcPct val="90000"/>
              </a:lnSpc>
              <a:buNone/>
            </a:pPr>
            <a:endParaRPr lang="en-US" sz="32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449580" indent="0">
              <a:lnSpc>
                <a:spcPct val="90000"/>
              </a:lnSpc>
              <a:buNone/>
            </a:pPr>
            <a:endParaRPr lang="en-US" sz="32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indent="-269875">
              <a:lnSpc>
                <a:spcPct val="90000"/>
              </a:lnSpc>
            </a:pPr>
            <a:endParaRPr lang="en-US" sz="32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indent="-269875">
              <a:lnSpc>
                <a:spcPct val="90000"/>
              </a:lnSpc>
            </a:pPr>
            <a:endParaRPr lang="en-US" sz="32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endParaRPr lang="en-US"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endParaRPr lang="en-US"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11" name="TextBox 10">
            <a:extLst>
              <a:ext uri="{FF2B5EF4-FFF2-40B4-BE49-F238E27FC236}">
                <a16:creationId xmlns:a16="http://schemas.microsoft.com/office/drawing/2014/main" id="{EB8CAB54-C84B-4F15-8350-9B86E81168FD}"/>
              </a:ext>
            </a:extLst>
          </p:cNvPr>
          <p:cNvSpPr txBox="1"/>
          <p:nvPr/>
        </p:nvSpPr>
        <p:spPr>
          <a:xfrm>
            <a:off x="931705" y="929953"/>
            <a:ext cx="3643923" cy="46268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4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Project</a:t>
            </a:r>
            <a:r>
              <a:rPr lang="en-US" sz="3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r>
              <a:rPr lang="en-US" sz="4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Impacts</a:t>
            </a:r>
          </a:p>
        </p:txBody>
      </p:sp>
      <p:cxnSp>
        <p:nvCxnSpPr>
          <p:cNvPr id="12" name="Straight Arrow Connector 11">
            <a:extLst>
              <a:ext uri="{FF2B5EF4-FFF2-40B4-BE49-F238E27FC236}">
                <a16:creationId xmlns:a16="http://schemas.microsoft.com/office/drawing/2014/main" id="{A7676117-9D72-4FA0-BBA7-4C53E1E0ED9D}"/>
              </a:ext>
            </a:extLst>
          </p:cNvPr>
          <p:cNvCxnSpPr/>
          <p:nvPr/>
        </p:nvCxnSpPr>
        <p:spPr>
          <a:xfrm flipH="1">
            <a:off x="5072184" y="1740877"/>
            <a:ext cx="0" cy="2833074"/>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12856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15948-FC2F-4FC8-972C-FA39A042A9B5}"/>
              </a:ext>
            </a:extLst>
          </p:cNvPr>
          <p:cNvSpPr>
            <a:spLocks noGrp="1"/>
          </p:cNvSpPr>
          <p:nvPr>
            <p:ph type="title"/>
          </p:nvPr>
        </p:nvSpPr>
        <p:spPr>
          <a:xfrm>
            <a:off x="913794" y="187990"/>
            <a:ext cx="10353762" cy="970450"/>
          </a:xfrm>
        </p:spPr>
        <p:txBody>
          <a:bodyPr>
            <a:normAutofit/>
          </a:bodyPr>
          <a:lstStyle/>
          <a:p>
            <a:r>
              <a:rPr lang="en-US"/>
              <a:t>Hours Per Task</a:t>
            </a:r>
          </a:p>
        </p:txBody>
      </p:sp>
      <p:graphicFrame>
        <p:nvGraphicFramePr>
          <p:cNvPr id="5" name="Content Placeholder 4">
            <a:extLst>
              <a:ext uri="{FF2B5EF4-FFF2-40B4-BE49-F238E27FC236}">
                <a16:creationId xmlns:a16="http://schemas.microsoft.com/office/drawing/2014/main" id="{2E527DE5-EADE-4AFB-964C-68260E64639D}"/>
              </a:ext>
            </a:extLst>
          </p:cNvPr>
          <p:cNvGraphicFramePr>
            <a:graphicFrameLocks noGrp="1"/>
          </p:cNvGraphicFramePr>
          <p:nvPr>
            <p:ph idx="1"/>
            <p:extLst>
              <p:ext uri="{D42A27DB-BD31-4B8C-83A1-F6EECF244321}">
                <p14:modId xmlns:p14="http://schemas.microsoft.com/office/powerpoint/2010/main" val="3121765225"/>
              </p:ext>
            </p:extLst>
          </p:nvPr>
        </p:nvGraphicFramePr>
        <p:xfrm>
          <a:off x="924444" y="1158440"/>
          <a:ext cx="10353675" cy="5461378"/>
        </p:xfrm>
        <a:graphic>
          <a:graphicData uri="http://schemas.openxmlformats.org/drawingml/2006/chart">
            <c:chart xmlns:c="http://schemas.openxmlformats.org/drawingml/2006/chart" xmlns:r="http://schemas.openxmlformats.org/officeDocument/2006/relationships" r:id="rId4"/>
          </a:graphicData>
        </a:graphic>
      </p:graphicFrame>
      <p:sp>
        <p:nvSpPr>
          <p:cNvPr id="6" name="Slide Number Placeholder 5">
            <a:extLst>
              <a:ext uri="{FF2B5EF4-FFF2-40B4-BE49-F238E27FC236}">
                <a16:creationId xmlns:a16="http://schemas.microsoft.com/office/drawing/2014/main" id="{D8F42FB7-C3E3-48C8-93B0-02A1A054ABD6}"/>
              </a:ext>
            </a:extLst>
          </p:cNvPr>
          <p:cNvSpPr>
            <a:spLocks noGrp="1"/>
          </p:cNvSpPr>
          <p:nvPr>
            <p:ph type="sldNum" sz="quarter" idx="12"/>
          </p:nvPr>
        </p:nvSpPr>
        <p:spPr/>
        <p:txBody>
          <a:bodyPr/>
          <a:lstStyle/>
          <a:p>
            <a:fld id="{51FB18F3-0B29-4B2E-BD23-50950B937FFF}" type="slidenum">
              <a:rPr lang="en-US" smtClean="0"/>
              <a:t>37</a:t>
            </a:fld>
            <a:endParaRPr lang="en-US"/>
          </a:p>
        </p:txBody>
      </p:sp>
    </p:spTree>
    <p:extLst>
      <p:ext uri="{BB962C8B-B14F-4D97-AF65-F5344CB8AC3E}">
        <p14:creationId xmlns:p14="http://schemas.microsoft.com/office/powerpoint/2010/main" val="5087016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A5DC0-32B6-41AB-B1FB-948835F7C2B4}"/>
              </a:ext>
            </a:extLst>
          </p:cNvPr>
          <p:cNvSpPr>
            <a:spLocks noGrp="1"/>
          </p:cNvSpPr>
          <p:nvPr>
            <p:ph type="title"/>
          </p:nvPr>
        </p:nvSpPr>
        <p:spPr>
          <a:xfrm>
            <a:off x="913795" y="422694"/>
            <a:ext cx="10353762" cy="970450"/>
          </a:xfrm>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References </a:t>
            </a:r>
          </a:p>
        </p:txBody>
      </p:sp>
      <p:sp>
        <p:nvSpPr>
          <p:cNvPr id="3" name="Content Placeholder 2">
            <a:extLst>
              <a:ext uri="{FF2B5EF4-FFF2-40B4-BE49-F238E27FC236}">
                <a16:creationId xmlns:a16="http://schemas.microsoft.com/office/drawing/2014/main" id="{F96453EA-BE7F-4047-B582-88B50D0EA98C}"/>
              </a:ext>
            </a:extLst>
          </p:cNvPr>
          <p:cNvSpPr>
            <a:spLocks noGrp="1"/>
          </p:cNvSpPr>
          <p:nvPr>
            <p:ph idx="1"/>
          </p:nvPr>
        </p:nvSpPr>
        <p:spPr>
          <a:xfrm>
            <a:off x="789970" y="690042"/>
            <a:ext cx="10353762" cy="4030176"/>
          </a:xfrm>
        </p:spPr>
        <p:txBody>
          <a:bodyPr>
            <a:normAutofit/>
          </a:bodyPr>
          <a:lstStyle/>
          <a:p>
            <a:pPr marL="36830" indent="0">
              <a:buNone/>
            </a:pPr>
            <a:endParaRPr lang="en-US" sz="48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[1] NCCC, </a:t>
            </a:r>
            <a:r>
              <a:rPr lang="en-US" i="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Asce.org</a:t>
            </a:r>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2019. [Online]. Available: https://www.asce.org/uploadedFiles/Conferences_and_Events/Event_Subpages/Content_Pieces/2020_nccc_request_for_proposals-rules.pdf. [Accessed: 26- Nov- 2019].</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buNone/>
            </a:pP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endParaRPr lang="en-US" sz="60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5" name="Slide Number Placeholder 4">
            <a:extLst>
              <a:ext uri="{FF2B5EF4-FFF2-40B4-BE49-F238E27FC236}">
                <a16:creationId xmlns:a16="http://schemas.microsoft.com/office/drawing/2014/main" id="{2EB81A93-9CFE-49FF-8159-CAE50C4E2740}"/>
              </a:ext>
            </a:extLst>
          </p:cNvPr>
          <p:cNvSpPr>
            <a:spLocks noGrp="1"/>
          </p:cNvSpPr>
          <p:nvPr>
            <p:ph type="sldNum" sz="quarter" idx="12"/>
          </p:nvPr>
        </p:nvSpPr>
        <p:spPr/>
        <p:txBody>
          <a:bodyPr/>
          <a:lstStyle/>
          <a:p>
            <a:fld id="{51FB18F3-0B29-4B2E-BD23-50950B937FFF}" type="slidenum">
              <a:rPr lang="en-US" smtClean="0"/>
              <a:t>38</a:t>
            </a:fld>
            <a:endParaRPr lang="en-US"/>
          </a:p>
        </p:txBody>
      </p:sp>
    </p:spTree>
    <p:extLst>
      <p:ext uri="{BB962C8B-B14F-4D97-AF65-F5344CB8AC3E}">
        <p14:creationId xmlns:p14="http://schemas.microsoft.com/office/powerpoint/2010/main" val="41218125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4019B6-053C-451F-9E5A-3B00D991920C}"/>
              </a:ext>
            </a:extLst>
          </p:cNvPr>
          <p:cNvSpPr txBox="1"/>
          <p:nvPr/>
        </p:nvSpPr>
        <p:spPr>
          <a:xfrm>
            <a:off x="1370693" y="4406537"/>
            <a:ext cx="9440034" cy="108833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spcBef>
                <a:spcPct val="0"/>
              </a:spcBef>
              <a:spcAft>
                <a:spcPts val="600"/>
              </a:spcAft>
            </a:pPr>
            <a:r>
              <a:rPr lang="en-US" sz="48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Thank You!</a:t>
            </a:r>
          </a:p>
        </p:txBody>
      </p:sp>
      <p:pic>
        <p:nvPicPr>
          <p:cNvPr id="16" name="Picture 15">
            <a:extLst>
              <a:ext uri="{FF2B5EF4-FFF2-40B4-BE49-F238E27FC236}">
                <a16:creationId xmlns:a16="http://schemas.microsoft.com/office/drawing/2014/main" id="{248276F5-9537-4233-B563-E37E2BAB1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5" name="Picture 4" descr="A group of people posing for the camera&#10;&#10;Description automatically generated">
            <a:extLst>
              <a:ext uri="{FF2B5EF4-FFF2-40B4-BE49-F238E27FC236}">
                <a16:creationId xmlns:a16="http://schemas.microsoft.com/office/drawing/2014/main" id="{17E6F758-ED04-46D5-9341-088E2437715F}"/>
              </a:ext>
            </a:extLst>
          </p:cNvPr>
          <p:cNvPicPr>
            <a:picLocks noChangeAspect="1"/>
          </p:cNvPicPr>
          <p:nvPr/>
        </p:nvPicPr>
        <p:blipFill rotWithShape="1">
          <a:blip r:embed="rId5">
            <a:extLst>
              <a:ext uri="{28A0092B-C50C-407E-A947-70E740481C1C}">
                <a14:useLocalDpi xmlns:a14="http://schemas.microsoft.com/office/drawing/2010/main" val="0"/>
              </a:ext>
            </a:extLst>
          </a:blip>
          <a:srcRect t="16601" r="-1" b="37267"/>
          <a:stretch/>
        </p:blipFill>
        <p:spPr>
          <a:xfrm>
            <a:off x="-1" y="-1"/>
            <a:ext cx="12198915" cy="4220682"/>
          </a:xfrm>
          <a:prstGeom prst="rect">
            <a:avLst/>
          </a:prstGeom>
        </p:spPr>
      </p:pic>
      <p:sp>
        <p:nvSpPr>
          <p:cNvPr id="4" name="Slide Number Placeholder 3">
            <a:extLst>
              <a:ext uri="{FF2B5EF4-FFF2-40B4-BE49-F238E27FC236}">
                <a16:creationId xmlns:a16="http://schemas.microsoft.com/office/drawing/2014/main" id="{B70B09A5-5D3D-4307-9D27-D303A6B0A623}"/>
              </a:ext>
            </a:extLst>
          </p:cNvPr>
          <p:cNvSpPr>
            <a:spLocks noGrp="1"/>
          </p:cNvSpPr>
          <p:nvPr>
            <p:ph type="sldNum" sz="quarter" idx="12"/>
          </p:nvPr>
        </p:nvSpPr>
        <p:spPr>
          <a:xfrm>
            <a:off x="10514011" y="6218082"/>
            <a:ext cx="753545" cy="365125"/>
          </a:xfrm>
        </p:spPr>
        <p:txBody>
          <a:bodyPr vert="horz" lIns="91440" tIns="45720" rIns="91440" bIns="45720" rtlCol="0" anchor="ctr">
            <a:normAutofit/>
          </a:bodyPr>
          <a:lstStyle/>
          <a:p>
            <a:pPr defTabSz="914400">
              <a:spcAft>
                <a:spcPts val="600"/>
              </a:spcAft>
            </a:pPr>
            <a:fld id="{51FB18F3-0B29-4B2E-BD23-50950B937FFF}" type="slidenum">
              <a:rPr lang="en-US" smtClean="0"/>
              <a:pPr defTabSz="914400">
                <a:spcAft>
                  <a:spcPts val="600"/>
                </a:spcAft>
              </a:pPr>
              <a:t>39</a:t>
            </a:fld>
            <a:endParaRPr lang="en-US"/>
          </a:p>
        </p:txBody>
      </p:sp>
    </p:spTree>
    <p:extLst>
      <p:ext uri="{BB962C8B-B14F-4D97-AF65-F5344CB8AC3E}">
        <p14:creationId xmlns:p14="http://schemas.microsoft.com/office/powerpoint/2010/main" val="5092650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826F61"/>
      </a:accent1>
      <a:accent2>
        <a:srgbClr val="A19C7F"/>
      </a:accent2>
      <a:accent3>
        <a:srgbClr val="9AA489"/>
      </a:accent3>
      <a:accent4>
        <a:srgbClr val="7C938B"/>
      </a:accent4>
      <a:accent5>
        <a:srgbClr val="7C7D92"/>
      </a:accent5>
      <a:accent6>
        <a:srgbClr val="897376"/>
      </a:accent6>
      <a:hlink>
        <a:srgbClr val="D29B73"/>
      </a:hlink>
      <a:folHlink>
        <a:srgbClr val="F4C5A4"/>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FF747C5C-A8E8-4833-9E55-3D08FE4E48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NotebookType xmlns="7dfceb19-465a-4272-8001-e65b890caeca" xsi:nil="true"/>
    <Students xmlns="7dfceb19-465a-4272-8001-e65b890caeca">
      <UserInfo>
        <DisplayName/>
        <AccountId xsi:nil="true"/>
        <AccountType/>
      </UserInfo>
    </Students>
    <Templates xmlns="7dfceb19-465a-4272-8001-e65b890caeca" xsi:nil="true"/>
    <Teachers xmlns="7dfceb19-465a-4272-8001-e65b890caeca">
      <UserInfo>
        <DisplayName/>
        <AccountId xsi:nil="true"/>
        <AccountType/>
      </UserInfo>
    </Teachers>
    <Student_Groups xmlns="7dfceb19-465a-4272-8001-e65b890caeca">
      <UserInfo>
        <DisplayName/>
        <AccountId xsi:nil="true"/>
        <AccountType/>
      </UserInfo>
    </Student_Groups>
    <Self_Registration_Enabled xmlns="7dfceb19-465a-4272-8001-e65b890caeca" xsi:nil="true"/>
    <Has_Leaders_Only_SectionGroup xmlns="7dfceb19-465a-4272-8001-e65b890caeca" xsi:nil="true"/>
    <AppVersion xmlns="7dfceb19-465a-4272-8001-e65b890caeca" xsi:nil="true"/>
    <IsNotebookLocked xmlns="7dfceb19-465a-4272-8001-e65b890caeca" xsi:nil="true"/>
    <Math_Settings xmlns="7dfceb19-465a-4272-8001-e65b890caeca" xsi:nil="true"/>
    <Members xmlns="7dfceb19-465a-4272-8001-e65b890caeca">
      <UserInfo>
        <DisplayName/>
        <AccountId xsi:nil="true"/>
        <AccountType/>
      </UserInfo>
    </Members>
    <Is_Collaboration_Space_Locked xmlns="7dfceb19-465a-4272-8001-e65b890caeca" xsi:nil="true"/>
    <Invited_Members xmlns="7dfceb19-465a-4272-8001-e65b890caeca" xsi:nil="true"/>
    <LMS_Mappings xmlns="7dfceb19-465a-4272-8001-e65b890caeca" xsi:nil="true"/>
    <Invited_Students xmlns="7dfceb19-465a-4272-8001-e65b890caeca" xsi:nil="true"/>
    <Invited_Leaders xmlns="7dfceb19-465a-4272-8001-e65b890caeca" xsi:nil="true"/>
    <FolderType xmlns="7dfceb19-465a-4272-8001-e65b890caeca" xsi:nil="true"/>
    <Distribution_Groups xmlns="7dfceb19-465a-4272-8001-e65b890caeca" xsi:nil="true"/>
    <Leaders xmlns="7dfceb19-465a-4272-8001-e65b890caeca">
      <UserInfo>
        <DisplayName/>
        <AccountId xsi:nil="true"/>
        <AccountType/>
      </UserInfo>
    </Leaders>
    <Has_Teacher_Only_SectionGroup xmlns="7dfceb19-465a-4272-8001-e65b890caeca" xsi:nil="true"/>
    <Member_Groups xmlns="7dfceb19-465a-4272-8001-e65b890caeca">
      <UserInfo>
        <DisplayName/>
        <AccountId xsi:nil="true"/>
        <AccountType/>
      </UserInfo>
    </Member_Groups>
    <DefaultSectionNames xmlns="7dfceb19-465a-4272-8001-e65b890caeca" xsi:nil="true"/>
    <TeamsChannelId xmlns="7dfceb19-465a-4272-8001-e65b890caeca" xsi:nil="true"/>
    <CultureName xmlns="7dfceb19-465a-4272-8001-e65b890caeca" xsi:nil="true"/>
    <Owner xmlns="7dfceb19-465a-4272-8001-e65b890caeca">
      <UserInfo>
        <DisplayName/>
        <AccountId xsi:nil="true"/>
        <AccountType/>
      </UserInfo>
    </Owner>
    <Invited_Teachers xmlns="7dfceb19-465a-4272-8001-e65b890caec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C5D401D54A9BE42A7D575E9D0312037" ma:contentTypeVersion="33" ma:contentTypeDescription="Create a new document." ma:contentTypeScope="" ma:versionID="24bb08fd98df5a1c1e2cb9b3786d1236">
  <xsd:schema xmlns:xsd="http://www.w3.org/2001/XMLSchema" xmlns:xs="http://www.w3.org/2001/XMLSchema" xmlns:p="http://schemas.microsoft.com/office/2006/metadata/properties" xmlns:ns3="7dfceb19-465a-4272-8001-e65b890caeca" xmlns:ns4="ef160e07-3b4f-495c-afaf-ca866204575c" targetNamespace="http://schemas.microsoft.com/office/2006/metadata/properties" ma:root="true" ma:fieldsID="3ad20e27c28849bb60552417301fa691" ns3:_="" ns4:_="">
    <xsd:import namespace="7dfceb19-465a-4272-8001-e65b890caeca"/>
    <xsd:import namespace="ef160e07-3b4f-495c-afaf-ca866204575c"/>
    <xsd:element name="properties">
      <xsd:complexType>
        <xsd:sequence>
          <xsd:element name="documentManagement">
            <xsd:complexType>
              <xsd:all>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element ref="ns3:Leaders" minOccurs="0"/>
                <xsd:element ref="ns3:Members" minOccurs="0"/>
                <xsd:element ref="ns3:Member_Groups" minOccurs="0"/>
                <xsd:element ref="ns3:Invited_Leaders" minOccurs="0"/>
                <xsd:element ref="ns3:Invited_Members" minOccurs="0"/>
                <xsd:element ref="ns3:Has_Leaders_Only_SectionGroup" minOccurs="0"/>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fceb19-465a-4272-8001-e65b890caeca"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Teachers" ma:index="22" nillable="true" ma:displayName="Invited Teachers" ma:internalName="Invited_Teachers">
      <xsd:simpleType>
        <xsd:restriction base="dms:Note">
          <xsd:maxLength value="255"/>
        </xsd:restriction>
      </xsd:simpleType>
    </xsd:element>
    <xsd:element name="Invited_Students" ma:index="23" nillable="true" ma:displayName="Invited Students" ma:internalName="Invited_Student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Teacher_Only_SectionGroup" ma:index="25" nillable="true" ma:displayName="Has Teacher Only SectionGroup" ma:internalName="Has_Teacher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Leaders" ma:index="28"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29"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30"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Leaders" ma:index="31" nillable="true" ma:displayName="Invited Leaders" ma:internalName="Invited_Leaders">
      <xsd:simpleType>
        <xsd:restriction base="dms:Note">
          <xsd:maxLength value="255"/>
        </xsd:restriction>
      </xsd:simpleType>
    </xsd:element>
    <xsd:element name="Invited_Members" ma:index="32" nillable="true" ma:displayName="Invited Members" ma:internalName="Invited_Members">
      <xsd:simpleType>
        <xsd:restriction base="dms:Note">
          <xsd:maxLength value="255"/>
        </xsd:restriction>
      </xsd:simpleType>
    </xsd:element>
    <xsd:element name="Has_Leaders_Only_SectionGroup" ma:index="33" nillable="true" ma:displayName="Has Leaders Only SectionGroup" ma:internalName="Has_Leaders_Only_SectionGroup">
      <xsd:simpleType>
        <xsd:restriction base="dms:Boolean"/>
      </xsd:simpleType>
    </xsd:element>
    <xsd:element name="MediaServiceMetadata" ma:index="34" nillable="true" ma:displayName="MediaServiceMetadata" ma:hidden="true" ma:internalName="MediaServiceMetadata" ma:readOnly="true">
      <xsd:simpleType>
        <xsd:restriction base="dms:Note"/>
      </xsd:simpleType>
    </xsd:element>
    <xsd:element name="MediaServiceFastMetadata" ma:index="35" nillable="true" ma:displayName="MediaServiceFastMetadata" ma:hidden="true" ma:internalName="MediaServiceFastMetadata" ma:readOnly="true">
      <xsd:simpleType>
        <xsd:restriction base="dms:Note"/>
      </xsd:simpleType>
    </xsd:element>
    <xsd:element name="MediaServiceAutoKeyPoints" ma:index="39" nillable="true" ma:displayName="MediaServiceAutoKeyPoints" ma:hidden="true" ma:internalName="MediaServiceAutoKeyPoints" ma:readOnly="true">
      <xsd:simpleType>
        <xsd:restriction base="dms:Note"/>
      </xsd:simpleType>
    </xsd:element>
    <xsd:element name="MediaServiceKeyPoints" ma:index="4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f160e07-3b4f-495c-afaf-ca866204575c" elementFormDefault="qualified">
    <xsd:import namespace="http://schemas.microsoft.com/office/2006/documentManagement/types"/>
    <xsd:import namespace="http://schemas.microsoft.com/office/infopath/2007/PartnerControls"/>
    <xsd:element name="SharedWithUsers" ma:index="3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7" nillable="true" ma:displayName="Shared With Details" ma:internalName="SharedWithDetails" ma:readOnly="true">
      <xsd:simpleType>
        <xsd:restriction base="dms:Note">
          <xsd:maxLength value="255"/>
        </xsd:restriction>
      </xsd:simpleType>
    </xsd:element>
    <xsd:element name="SharingHintHash" ma:index="3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7D8125-09AA-4A18-9B5A-0D118AD7D803}">
  <ds:schemaRefs>
    <ds:schemaRef ds:uri="http://schemas.microsoft.com/office/2006/metadata/properties"/>
    <ds:schemaRef ds:uri="http://schemas.microsoft.com/office/infopath/2007/PartnerControls"/>
    <ds:schemaRef ds:uri="7dfceb19-465a-4272-8001-e65b890caeca"/>
  </ds:schemaRefs>
</ds:datastoreItem>
</file>

<file path=customXml/itemProps2.xml><?xml version="1.0" encoding="utf-8"?>
<ds:datastoreItem xmlns:ds="http://schemas.openxmlformats.org/officeDocument/2006/customXml" ds:itemID="{3B36DC25-33DE-47BC-BA4F-51265427D8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dfceb19-465a-4272-8001-e65b890caeca"/>
    <ds:schemaRef ds:uri="ef160e07-3b4f-495c-afaf-ca86620457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30641F0-C29B-41B0-956A-D6F4300D358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TotalTime>
  <Words>4296</Words>
  <Application>Microsoft Macintosh PowerPoint</Application>
  <PresentationFormat>Widescreen</PresentationFormat>
  <Paragraphs>687</Paragraphs>
  <Slides>39</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Calisto MT</vt:lpstr>
      <vt:lpstr>Cambria Math</vt:lpstr>
      <vt:lpstr>Wingdings 2</vt:lpstr>
      <vt:lpstr>Slate</vt:lpstr>
      <vt:lpstr>CENE 486C Final Presentation  Concrete Canoe: Agassiz</vt:lpstr>
      <vt:lpstr>Project Introduction</vt:lpstr>
      <vt:lpstr>Task 1: Mix Material Acquisitions </vt:lpstr>
      <vt:lpstr>Task 1: Alternative Mix Designs</vt:lpstr>
      <vt:lpstr>Task 1: Alternative Mix Designs</vt:lpstr>
      <vt:lpstr>Task 1: Alternative Mix Design Cont. </vt:lpstr>
      <vt:lpstr>Task 1: Alternative Mix Design Cont. </vt:lpstr>
      <vt:lpstr>Task 1: Alternative Mix Design Cont. </vt:lpstr>
      <vt:lpstr>Task 1: Alternative Mix Design Cont. </vt:lpstr>
      <vt:lpstr>Task 1: Alternatives Mixes Cont. </vt:lpstr>
      <vt:lpstr>Task 1: Alternatives Mixes Cont. </vt:lpstr>
      <vt:lpstr>Task 1: Alternative Mix Designs Cont.</vt:lpstr>
      <vt:lpstr>Task 1: Alternative Mix Designs Cont.</vt:lpstr>
      <vt:lpstr>Task 1: Final Mix Quantities </vt:lpstr>
      <vt:lpstr>Task 1: Concrete Strength Testing</vt:lpstr>
      <vt:lpstr>Task 2: Final Hull Design Development</vt:lpstr>
      <vt:lpstr>Task 2: Final Hull Design Development</vt:lpstr>
      <vt:lpstr>Task 2: Final Mold Development</vt:lpstr>
      <vt:lpstr>Task 2: Final Mold Development</vt:lpstr>
      <vt:lpstr>Task 2: Mold Procurement</vt:lpstr>
      <vt:lpstr>PowerPoint Presentation</vt:lpstr>
      <vt:lpstr>PowerPoint Presentation</vt:lpstr>
      <vt:lpstr>Task 3: Structural Analysis  Calculations </vt:lpstr>
      <vt:lpstr>Task 3: Structural Calculations</vt:lpstr>
      <vt:lpstr>Profile Free Body Diagram</vt:lpstr>
      <vt:lpstr>Cross Section Free Body Diagram</vt:lpstr>
      <vt:lpstr>PowerPoint Presentation</vt:lpstr>
      <vt:lpstr>PowerPoint Presentation</vt:lpstr>
      <vt:lpstr>Task 4: Mold Construction</vt:lpstr>
      <vt:lpstr>Task 5: Final Canoe Construction</vt:lpstr>
      <vt:lpstr>Task 5: Final Canoe Construction Cont.</vt:lpstr>
      <vt:lpstr>Task 5: Final Canoe Construction Cont.</vt:lpstr>
      <vt:lpstr>Task 5: Final Canoe Construction Cont.</vt:lpstr>
      <vt:lpstr>Task 5: Final Canoe Construction Cont.</vt:lpstr>
      <vt:lpstr>Task 6: Conference Deliverables</vt:lpstr>
      <vt:lpstr>PowerPoint Presentation</vt:lpstr>
      <vt:lpstr>Hours Per Task</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CENE 486C 90% Presentation  Concrete Canoe: Agassiz</dc:title>
  <dc:creator>Kristen Lynn Rasmussen</dc:creator>
  <cp:lastModifiedBy>Stephan Garrett Henderson</cp:lastModifiedBy>
  <cp:revision>301</cp:revision>
  <dcterms:created xsi:type="dcterms:W3CDTF">2020-04-16T17:31:55Z</dcterms:created>
  <dcterms:modified xsi:type="dcterms:W3CDTF">2020-04-23T16:30:21Z</dcterms:modified>
</cp:coreProperties>
</file>